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8" r:id="rId3"/>
    <p:sldId id="257" r:id="rId4"/>
    <p:sldId id="260" r:id="rId5"/>
    <p:sldId id="259" r:id="rId6"/>
    <p:sldId id="261" r:id="rId7"/>
    <p:sldId id="263" r:id="rId8"/>
    <p:sldId id="264" r:id="rId9"/>
    <p:sldId id="265" r:id="rId10"/>
    <p:sldId id="262" r:id="rId11"/>
    <p:sldId id="266" r:id="rId12"/>
    <p:sldId id="267" r:id="rId13"/>
    <p:sldId id="268" r:id="rId14"/>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DE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56653B-7488-4389-A9F6-04D6355CAF9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A3A7C0-CA99-494D-B53D-EE2919E422BB}">
      <dgm:prSet custT="1"/>
      <dgm:spPr/>
      <dgm:t>
        <a:bodyPr/>
        <a:lstStyle/>
        <a:p>
          <a:pPr>
            <a:lnSpc>
              <a:spcPct val="100000"/>
            </a:lnSpc>
          </a:pPr>
          <a:r>
            <a:rPr lang="en-US" sz="1000" b="1" i="0">
              <a:latin typeface="Comic Sans MS" panose="030F0702030302020204" pitchFamily="66" charset="0"/>
            </a:rPr>
            <a:t>Objectives:</a:t>
          </a:r>
          <a:endParaRPr lang="en-US" sz="1000">
            <a:latin typeface="Comic Sans MS" panose="030F0702030302020204" pitchFamily="66" charset="0"/>
          </a:endParaRPr>
        </a:p>
      </dgm:t>
    </dgm:pt>
    <dgm:pt modelId="{BDE69EA8-0C27-43CD-ABA5-1D60CF47A426}" type="parTrans" cxnId="{2DA479DF-1558-4CAA-BF68-C6E57A675EA0}">
      <dgm:prSet/>
      <dgm:spPr/>
      <dgm:t>
        <a:bodyPr/>
        <a:lstStyle/>
        <a:p>
          <a:endParaRPr lang="en-US" sz="1000">
            <a:latin typeface="Comic Sans MS" panose="030F0702030302020204" pitchFamily="66" charset="0"/>
          </a:endParaRPr>
        </a:p>
      </dgm:t>
    </dgm:pt>
    <dgm:pt modelId="{80618CF4-F983-4D74-B7E8-28016E3D2328}" type="sibTrans" cxnId="{2DA479DF-1558-4CAA-BF68-C6E57A675EA0}">
      <dgm:prSet/>
      <dgm:spPr/>
      <dgm:t>
        <a:bodyPr/>
        <a:lstStyle/>
        <a:p>
          <a:endParaRPr lang="en-US" sz="1000">
            <a:latin typeface="Comic Sans MS" panose="030F0702030302020204" pitchFamily="66" charset="0"/>
          </a:endParaRPr>
        </a:p>
      </dgm:t>
    </dgm:pt>
    <dgm:pt modelId="{41F98986-927B-41B2-B6A6-B8DC3F14AEC3}">
      <dgm:prSet custT="1"/>
      <dgm:spPr/>
      <dgm:t>
        <a:bodyPr/>
        <a:lstStyle/>
        <a:p>
          <a:pPr>
            <a:lnSpc>
              <a:spcPct val="100000"/>
            </a:lnSpc>
          </a:pPr>
          <a:r>
            <a:rPr lang="en-US" sz="1000" b="1" i="0">
              <a:latin typeface="Comic Sans MS" panose="030F0702030302020204" pitchFamily="66" charset="0"/>
            </a:rPr>
            <a:t>Develop a comprehensive dataset</a:t>
          </a:r>
          <a:r>
            <a:rPr lang="en-US" sz="1000" b="0" i="0">
              <a:latin typeface="Comic Sans MS" panose="030F0702030302020204" pitchFamily="66" charset="0"/>
            </a:rPr>
            <a:t>: Gather relevant data encompassing transactional details, merchant profiles, and historical fraud records to create a comprehensive dataset for model training.</a:t>
          </a:r>
          <a:endParaRPr lang="en-US" sz="1000">
            <a:latin typeface="Comic Sans MS" panose="030F0702030302020204" pitchFamily="66" charset="0"/>
          </a:endParaRPr>
        </a:p>
      </dgm:t>
    </dgm:pt>
    <dgm:pt modelId="{4F6352DD-F996-4E69-B2A4-081EB37FA90F}" type="parTrans" cxnId="{F2814962-CC9F-4A43-A18F-B8925E46891B}">
      <dgm:prSet/>
      <dgm:spPr/>
      <dgm:t>
        <a:bodyPr/>
        <a:lstStyle/>
        <a:p>
          <a:endParaRPr lang="en-US" sz="1000">
            <a:latin typeface="Comic Sans MS" panose="030F0702030302020204" pitchFamily="66" charset="0"/>
          </a:endParaRPr>
        </a:p>
      </dgm:t>
    </dgm:pt>
    <dgm:pt modelId="{90B3D94E-26E9-459A-BC39-FFEAF2DDC23F}" type="sibTrans" cxnId="{F2814962-CC9F-4A43-A18F-B8925E46891B}">
      <dgm:prSet/>
      <dgm:spPr/>
      <dgm:t>
        <a:bodyPr/>
        <a:lstStyle/>
        <a:p>
          <a:endParaRPr lang="en-US" sz="1000">
            <a:latin typeface="Comic Sans MS" panose="030F0702030302020204" pitchFamily="66" charset="0"/>
          </a:endParaRPr>
        </a:p>
      </dgm:t>
    </dgm:pt>
    <dgm:pt modelId="{9A5BEFF9-D5F9-4CF4-B9B4-0B5CB764E416}">
      <dgm:prSet custT="1"/>
      <dgm:spPr/>
      <dgm:t>
        <a:bodyPr/>
        <a:lstStyle/>
        <a:p>
          <a:pPr>
            <a:lnSpc>
              <a:spcPct val="100000"/>
            </a:lnSpc>
          </a:pPr>
          <a:r>
            <a:rPr lang="en-US" sz="1000" b="1" i="0">
              <a:latin typeface="Comic Sans MS" panose="030F0702030302020204" pitchFamily="66" charset="0"/>
            </a:rPr>
            <a:t>Preprocess the data</a:t>
          </a:r>
          <a:r>
            <a:rPr lang="en-US" sz="1000" b="0" i="0">
              <a:latin typeface="Comic Sans MS" panose="030F0702030302020204" pitchFamily="66" charset="0"/>
            </a:rPr>
            <a:t>: Conduct data preprocessing tasks such as handling missing values, encoding categorical variables, and scaling numerical features to ensure the quality and compatibility of the dataset with machine learning algorithms.</a:t>
          </a:r>
          <a:endParaRPr lang="en-US" sz="1000">
            <a:latin typeface="Comic Sans MS" panose="030F0702030302020204" pitchFamily="66" charset="0"/>
          </a:endParaRPr>
        </a:p>
      </dgm:t>
    </dgm:pt>
    <dgm:pt modelId="{399A25C4-A227-419A-A55A-E4B927BB0A89}" type="parTrans" cxnId="{48D721CE-08A3-409F-BC17-DEC07AFAE529}">
      <dgm:prSet/>
      <dgm:spPr/>
      <dgm:t>
        <a:bodyPr/>
        <a:lstStyle/>
        <a:p>
          <a:endParaRPr lang="en-US" sz="1000">
            <a:latin typeface="Comic Sans MS" panose="030F0702030302020204" pitchFamily="66" charset="0"/>
          </a:endParaRPr>
        </a:p>
      </dgm:t>
    </dgm:pt>
    <dgm:pt modelId="{765E69DB-F192-43EC-8E94-657188A18F0E}" type="sibTrans" cxnId="{48D721CE-08A3-409F-BC17-DEC07AFAE529}">
      <dgm:prSet/>
      <dgm:spPr/>
      <dgm:t>
        <a:bodyPr/>
        <a:lstStyle/>
        <a:p>
          <a:endParaRPr lang="en-US" sz="1000">
            <a:latin typeface="Comic Sans MS" panose="030F0702030302020204" pitchFamily="66" charset="0"/>
          </a:endParaRPr>
        </a:p>
      </dgm:t>
    </dgm:pt>
    <dgm:pt modelId="{797F778B-0182-4EEC-8894-D3A1052AE831}">
      <dgm:prSet custT="1"/>
      <dgm:spPr/>
      <dgm:t>
        <a:bodyPr/>
        <a:lstStyle/>
        <a:p>
          <a:pPr>
            <a:lnSpc>
              <a:spcPct val="100000"/>
            </a:lnSpc>
          </a:pPr>
          <a:r>
            <a:rPr lang="en-US" sz="1000" b="1" i="0">
              <a:latin typeface="Comic Sans MS" panose="030F0702030302020204" pitchFamily="66" charset="0"/>
            </a:rPr>
            <a:t>Select and train a suitable model</a:t>
          </a:r>
          <a:r>
            <a:rPr lang="en-US" sz="1000" b="0" i="0">
              <a:latin typeface="Comic Sans MS" panose="030F0702030302020204" pitchFamily="66" charset="0"/>
            </a:rPr>
            <a:t>: Explore various machine learning algorithms and techniques to identify the most suitable model for fraud detection. Train the selected model using the preprocessed dataset to learn patterns indicative of fraudulent activities.</a:t>
          </a:r>
          <a:endParaRPr lang="en-US" sz="1000">
            <a:latin typeface="Comic Sans MS" panose="030F0702030302020204" pitchFamily="66" charset="0"/>
          </a:endParaRPr>
        </a:p>
      </dgm:t>
    </dgm:pt>
    <dgm:pt modelId="{3ED58652-E866-4F55-9B34-05E8F76F2DE2}" type="parTrans" cxnId="{F199803A-9011-470A-B6ED-AD1397DC0687}">
      <dgm:prSet/>
      <dgm:spPr/>
      <dgm:t>
        <a:bodyPr/>
        <a:lstStyle/>
        <a:p>
          <a:endParaRPr lang="en-US" sz="1000">
            <a:latin typeface="Comic Sans MS" panose="030F0702030302020204" pitchFamily="66" charset="0"/>
          </a:endParaRPr>
        </a:p>
      </dgm:t>
    </dgm:pt>
    <dgm:pt modelId="{2D3A4DA8-63C6-4BEC-9CFA-CB42A6AF03B4}" type="sibTrans" cxnId="{F199803A-9011-470A-B6ED-AD1397DC0687}">
      <dgm:prSet/>
      <dgm:spPr/>
      <dgm:t>
        <a:bodyPr/>
        <a:lstStyle/>
        <a:p>
          <a:endParaRPr lang="en-US" sz="1000">
            <a:latin typeface="Comic Sans MS" panose="030F0702030302020204" pitchFamily="66" charset="0"/>
          </a:endParaRPr>
        </a:p>
      </dgm:t>
    </dgm:pt>
    <dgm:pt modelId="{E19010C8-01DB-41D3-A1BC-A2B2EA278C7D}">
      <dgm:prSet custT="1"/>
      <dgm:spPr/>
      <dgm:t>
        <a:bodyPr/>
        <a:lstStyle/>
        <a:p>
          <a:pPr>
            <a:lnSpc>
              <a:spcPct val="100000"/>
            </a:lnSpc>
          </a:pPr>
          <a:r>
            <a:rPr lang="en-US" sz="1000" b="1" i="0">
              <a:latin typeface="Comic Sans MS" panose="030F0702030302020204" pitchFamily="66" charset="0"/>
            </a:rPr>
            <a:t>Evaluate model performance</a:t>
          </a:r>
          <a:r>
            <a:rPr lang="en-US" sz="1000" b="0" i="0">
              <a:latin typeface="Comic Sans MS" panose="030F0702030302020204" pitchFamily="66" charset="0"/>
            </a:rPr>
            <a:t>: Assess the performance of the trained model using appropriate evaluation metrics such as accuracy, precision, recall, and F1-score. Validate the model's effectiveness in accurately predicting fraudulent merchant activities.</a:t>
          </a:r>
          <a:endParaRPr lang="en-US" sz="1000">
            <a:latin typeface="Comic Sans MS" panose="030F0702030302020204" pitchFamily="66" charset="0"/>
          </a:endParaRPr>
        </a:p>
      </dgm:t>
    </dgm:pt>
    <dgm:pt modelId="{B5888061-7D2E-4FF7-9531-4196C5654D3B}" type="parTrans" cxnId="{CAB05592-DD33-4277-AB00-D773C063D38E}">
      <dgm:prSet/>
      <dgm:spPr/>
      <dgm:t>
        <a:bodyPr/>
        <a:lstStyle/>
        <a:p>
          <a:endParaRPr lang="en-US" sz="1000">
            <a:latin typeface="Comic Sans MS" panose="030F0702030302020204" pitchFamily="66" charset="0"/>
          </a:endParaRPr>
        </a:p>
      </dgm:t>
    </dgm:pt>
    <dgm:pt modelId="{B39D95C8-BB73-4FF5-9750-A6CED76F9E16}" type="sibTrans" cxnId="{CAB05592-DD33-4277-AB00-D773C063D38E}">
      <dgm:prSet/>
      <dgm:spPr/>
      <dgm:t>
        <a:bodyPr/>
        <a:lstStyle/>
        <a:p>
          <a:endParaRPr lang="en-US" sz="1000">
            <a:latin typeface="Comic Sans MS" panose="030F0702030302020204" pitchFamily="66" charset="0"/>
          </a:endParaRPr>
        </a:p>
      </dgm:t>
    </dgm:pt>
    <dgm:pt modelId="{BC0F7C8C-DEAB-4A34-9665-085FE238ACDD}">
      <dgm:prSet custT="1"/>
      <dgm:spPr/>
      <dgm:t>
        <a:bodyPr/>
        <a:lstStyle/>
        <a:p>
          <a:pPr>
            <a:lnSpc>
              <a:spcPct val="100000"/>
            </a:lnSpc>
          </a:pPr>
          <a:r>
            <a:rPr lang="en-US" sz="1000" b="1" i="0">
              <a:latin typeface="Comic Sans MS" panose="030F0702030302020204" pitchFamily="66" charset="0"/>
            </a:rPr>
            <a:t>Deploy the model</a:t>
          </a:r>
          <a:r>
            <a:rPr lang="en-US" sz="1000" b="0" i="0">
              <a:latin typeface="Comic Sans MS" panose="030F0702030302020204" pitchFamily="66" charset="0"/>
            </a:rPr>
            <a:t>: Deploy the trained model in a real-world environment, enabling organizations to integrate it into their existing systems for automated fraud detection and decision-making.</a:t>
          </a:r>
          <a:endParaRPr lang="en-US" sz="1000">
            <a:latin typeface="Comic Sans MS" panose="030F0702030302020204" pitchFamily="66" charset="0"/>
          </a:endParaRPr>
        </a:p>
      </dgm:t>
    </dgm:pt>
    <dgm:pt modelId="{3260D265-C82F-488A-BF35-B618367B11B1}" type="parTrans" cxnId="{094DFE08-7C31-4CB3-8D00-42B668857141}">
      <dgm:prSet/>
      <dgm:spPr/>
      <dgm:t>
        <a:bodyPr/>
        <a:lstStyle/>
        <a:p>
          <a:endParaRPr lang="en-US" sz="1000">
            <a:latin typeface="Comic Sans MS" panose="030F0702030302020204" pitchFamily="66" charset="0"/>
          </a:endParaRPr>
        </a:p>
      </dgm:t>
    </dgm:pt>
    <dgm:pt modelId="{B498DAB0-0C3C-4073-836E-E5BDD8730394}" type="sibTrans" cxnId="{094DFE08-7C31-4CB3-8D00-42B668857141}">
      <dgm:prSet/>
      <dgm:spPr/>
      <dgm:t>
        <a:bodyPr/>
        <a:lstStyle/>
        <a:p>
          <a:endParaRPr lang="en-US" sz="1000">
            <a:latin typeface="Comic Sans MS" panose="030F0702030302020204" pitchFamily="66" charset="0"/>
          </a:endParaRPr>
        </a:p>
      </dgm:t>
    </dgm:pt>
    <dgm:pt modelId="{6A52D417-87D0-4A73-9D93-1D5B6F943852}">
      <dgm:prSet custT="1"/>
      <dgm:spPr/>
      <dgm:t>
        <a:bodyPr/>
        <a:lstStyle/>
        <a:p>
          <a:pPr>
            <a:lnSpc>
              <a:spcPct val="100000"/>
            </a:lnSpc>
          </a:pPr>
          <a:r>
            <a:rPr lang="en-US" sz="1000" b="1" i="0">
              <a:latin typeface="Comic Sans MS" panose="030F0702030302020204" pitchFamily="66" charset="0"/>
            </a:rPr>
            <a:t>Continuously improve and update the model</a:t>
          </a:r>
          <a:r>
            <a:rPr lang="en-US" sz="1000" b="0" i="0">
              <a:latin typeface="Comic Sans MS" panose="030F0702030302020204" pitchFamily="66" charset="0"/>
            </a:rPr>
            <a:t>: Monitor the model's performance over time and incorporate feedback and new data to enhance its accuracy and adaptability to evolving fraud patterns.</a:t>
          </a:r>
          <a:endParaRPr lang="en-US" sz="1000">
            <a:latin typeface="Comic Sans MS" panose="030F0702030302020204" pitchFamily="66" charset="0"/>
          </a:endParaRPr>
        </a:p>
      </dgm:t>
    </dgm:pt>
    <dgm:pt modelId="{9E36B5CC-044D-4BD5-A3D4-4DDF3EED86A4}" type="parTrans" cxnId="{97A64CBB-3961-4786-98CB-D493C9E9666E}">
      <dgm:prSet/>
      <dgm:spPr/>
      <dgm:t>
        <a:bodyPr/>
        <a:lstStyle/>
        <a:p>
          <a:endParaRPr lang="en-US" sz="1000">
            <a:latin typeface="Comic Sans MS" panose="030F0702030302020204" pitchFamily="66" charset="0"/>
          </a:endParaRPr>
        </a:p>
      </dgm:t>
    </dgm:pt>
    <dgm:pt modelId="{736AD2D1-6E42-4CE5-8DB5-92AA870808DA}" type="sibTrans" cxnId="{97A64CBB-3961-4786-98CB-D493C9E9666E}">
      <dgm:prSet/>
      <dgm:spPr/>
      <dgm:t>
        <a:bodyPr/>
        <a:lstStyle/>
        <a:p>
          <a:endParaRPr lang="en-US" sz="1000">
            <a:latin typeface="Comic Sans MS" panose="030F0702030302020204" pitchFamily="66" charset="0"/>
          </a:endParaRPr>
        </a:p>
      </dgm:t>
    </dgm:pt>
    <dgm:pt modelId="{46E7BD48-6BF3-4DD3-B789-FDC628BEBE34}" type="pres">
      <dgm:prSet presAssocID="{4F56653B-7488-4389-A9F6-04D6355CAF98}" presName="root" presStyleCnt="0">
        <dgm:presLayoutVars>
          <dgm:dir/>
          <dgm:resizeHandles val="exact"/>
        </dgm:presLayoutVars>
      </dgm:prSet>
      <dgm:spPr/>
    </dgm:pt>
    <dgm:pt modelId="{C043E159-C12D-4FB5-9CAB-69C74DE2E01C}" type="pres">
      <dgm:prSet presAssocID="{C5A3A7C0-CA99-494D-B53D-EE2919E422BB}" presName="compNode" presStyleCnt="0"/>
      <dgm:spPr/>
    </dgm:pt>
    <dgm:pt modelId="{9AC34089-36EA-4F1D-97E4-643A433A6301}" type="pres">
      <dgm:prSet presAssocID="{C5A3A7C0-CA99-494D-B53D-EE2919E422B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1AEA5B86-7FC5-4B8D-9F81-DA7BCA01F7A7}" type="pres">
      <dgm:prSet presAssocID="{C5A3A7C0-CA99-494D-B53D-EE2919E422BB}" presName="spaceRect" presStyleCnt="0"/>
      <dgm:spPr/>
    </dgm:pt>
    <dgm:pt modelId="{3445AB1E-80A5-4CB3-8B31-A224328FCC16}" type="pres">
      <dgm:prSet presAssocID="{C5A3A7C0-CA99-494D-B53D-EE2919E422BB}" presName="textRect" presStyleLbl="revTx" presStyleIdx="0" presStyleCnt="7">
        <dgm:presLayoutVars>
          <dgm:chMax val="1"/>
          <dgm:chPref val="1"/>
        </dgm:presLayoutVars>
      </dgm:prSet>
      <dgm:spPr/>
    </dgm:pt>
    <dgm:pt modelId="{23DBBD71-FA66-46A8-AB4B-1C5C6481746D}" type="pres">
      <dgm:prSet presAssocID="{80618CF4-F983-4D74-B7E8-28016E3D2328}" presName="sibTrans" presStyleCnt="0"/>
      <dgm:spPr/>
    </dgm:pt>
    <dgm:pt modelId="{28B03B7E-6323-4342-95FB-6BEDC29DE30B}" type="pres">
      <dgm:prSet presAssocID="{41F98986-927B-41B2-B6A6-B8DC3F14AEC3}" presName="compNode" presStyleCnt="0"/>
      <dgm:spPr/>
    </dgm:pt>
    <dgm:pt modelId="{F683FBE4-26A7-4383-B141-E706626C4818}" type="pres">
      <dgm:prSet presAssocID="{41F98986-927B-41B2-B6A6-B8DC3F14AEC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D57A3B4D-BD2D-4AEA-88E5-375211989B01}" type="pres">
      <dgm:prSet presAssocID="{41F98986-927B-41B2-B6A6-B8DC3F14AEC3}" presName="spaceRect" presStyleCnt="0"/>
      <dgm:spPr/>
    </dgm:pt>
    <dgm:pt modelId="{E1FC8B4B-0FEB-4B87-B9A2-FC01F7ECEECF}" type="pres">
      <dgm:prSet presAssocID="{41F98986-927B-41B2-B6A6-B8DC3F14AEC3}" presName="textRect" presStyleLbl="revTx" presStyleIdx="1" presStyleCnt="7">
        <dgm:presLayoutVars>
          <dgm:chMax val="1"/>
          <dgm:chPref val="1"/>
        </dgm:presLayoutVars>
      </dgm:prSet>
      <dgm:spPr/>
    </dgm:pt>
    <dgm:pt modelId="{E650298A-C00F-4C5A-B8AC-596BDF2DDD58}" type="pres">
      <dgm:prSet presAssocID="{90B3D94E-26E9-459A-BC39-FFEAF2DDC23F}" presName="sibTrans" presStyleCnt="0"/>
      <dgm:spPr/>
    </dgm:pt>
    <dgm:pt modelId="{6B5C084A-C62D-423D-935D-3AA1F5909D13}" type="pres">
      <dgm:prSet presAssocID="{9A5BEFF9-D5F9-4CF4-B9B4-0B5CB764E416}" presName="compNode" presStyleCnt="0"/>
      <dgm:spPr/>
    </dgm:pt>
    <dgm:pt modelId="{54C8DC4E-975A-4C82-9E77-7FF6D330CEA3}" type="pres">
      <dgm:prSet presAssocID="{9A5BEFF9-D5F9-4CF4-B9B4-0B5CB764E41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7D701983-6876-4C1A-BEB9-D3FBB2230447}" type="pres">
      <dgm:prSet presAssocID="{9A5BEFF9-D5F9-4CF4-B9B4-0B5CB764E416}" presName="spaceRect" presStyleCnt="0"/>
      <dgm:spPr/>
    </dgm:pt>
    <dgm:pt modelId="{78C6EE66-C203-4200-9B11-3F6098662E96}" type="pres">
      <dgm:prSet presAssocID="{9A5BEFF9-D5F9-4CF4-B9B4-0B5CB764E416}" presName="textRect" presStyleLbl="revTx" presStyleIdx="2" presStyleCnt="7">
        <dgm:presLayoutVars>
          <dgm:chMax val="1"/>
          <dgm:chPref val="1"/>
        </dgm:presLayoutVars>
      </dgm:prSet>
      <dgm:spPr/>
    </dgm:pt>
    <dgm:pt modelId="{E93BA9E8-0B80-421E-9CD8-715453E2153B}" type="pres">
      <dgm:prSet presAssocID="{765E69DB-F192-43EC-8E94-657188A18F0E}" presName="sibTrans" presStyleCnt="0"/>
      <dgm:spPr/>
    </dgm:pt>
    <dgm:pt modelId="{B9BBC74E-4F48-4DD2-B99A-29BBE08B0DFF}" type="pres">
      <dgm:prSet presAssocID="{797F778B-0182-4EEC-8894-D3A1052AE831}" presName="compNode" presStyleCnt="0"/>
      <dgm:spPr/>
    </dgm:pt>
    <dgm:pt modelId="{7A6CF184-14A1-49BE-A081-036F45710FEE}" type="pres">
      <dgm:prSet presAssocID="{797F778B-0182-4EEC-8894-D3A1052AE83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63BF46E6-478B-455D-85ED-FB68CB32843C}" type="pres">
      <dgm:prSet presAssocID="{797F778B-0182-4EEC-8894-D3A1052AE831}" presName="spaceRect" presStyleCnt="0"/>
      <dgm:spPr/>
    </dgm:pt>
    <dgm:pt modelId="{2099F2BE-FC36-4F9A-99F5-6E4105FDE989}" type="pres">
      <dgm:prSet presAssocID="{797F778B-0182-4EEC-8894-D3A1052AE831}" presName="textRect" presStyleLbl="revTx" presStyleIdx="3" presStyleCnt="7">
        <dgm:presLayoutVars>
          <dgm:chMax val="1"/>
          <dgm:chPref val="1"/>
        </dgm:presLayoutVars>
      </dgm:prSet>
      <dgm:spPr/>
    </dgm:pt>
    <dgm:pt modelId="{92AA55F3-EE22-45D8-AFC5-6D986627E8CB}" type="pres">
      <dgm:prSet presAssocID="{2D3A4DA8-63C6-4BEC-9CFA-CB42A6AF03B4}" presName="sibTrans" presStyleCnt="0"/>
      <dgm:spPr/>
    </dgm:pt>
    <dgm:pt modelId="{0AA6B5E1-2CB1-4C73-85C4-B405888B2CE7}" type="pres">
      <dgm:prSet presAssocID="{E19010C8-01DB-41D3-A1BC-A2B2EA278C7D}" presName="compNode" presStyleCnt="0"/>
      <dgm:spPr/>
    </dgm:pt>
    <dgm:pt modelId="{BE4CA736-C5B6-4987-8482-4FDC20DCA77B}" type="pres">
      <dgm:prSet presAssocID="{E19010C8-01DB-41D3-A1BC-A2B2EA278C7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rget"/>
        </a:ext>
      </dgm:extLst>
    </dgm:pt>
    <dgm:pt modelId="{68772DB0-19B5-4F29-82A7-DCD812120DF8}" type="pres">
      <dgm:prSet presAssocID="{E19010C8-01DB-41D3-A1BC-A2B2EA278C7D}" presName="spaceRect" presStyleCnt="0"/>
      <dgm:spPr/>
    </dgm:pt>
    <dgm:pt modelId="{ECF6AEDF-7279-45E7-82E1-8BA03BE23F8B}" type="pres">
      <dgm:prSet presAssocID="{E19010C8-01DB-41D3-A1BC-A2B2EA278C7D}" presName="textRect" presStyleLbl="revTx" presStyleIdx="4" presStyleCnt="7">
        <dgm:presLayoutVars>
          <dgm:chMax val="1"/>
          <dgm:chPref val="1"/>
        </dgm:presLayoutVars>
      </dgm:prSet>
      <dgm:spPr/>
    </dgm:pt>
    <dgm:pt modelId="{754377FC-91DE-495D-9980-4D6A99BAEB4A}" type="pres">
      <dgm:prSet presAssocID="{B39D95C8-BB73-4FF5-9750-A6CED76F9E16}" presName="sibTrans" presStyleCnt="0"/>
      <dgm:spPr/>
    </dgm:pt>
    <dgm:pt modelId="{439C94E2-9DF3-433C-8AC5-BBF43DBE8EEE}" type="pres">
      <dgm:prSet presAssocID="{BC0F7C8C-DEAB-4A34-9665-085FE238ACDD}" presName="compNode" presStyleCnt="0"/>
      <dgm:spPr/>
    </dgm:pt>
    <dgm:pt modelId="{C68FDF0F-3948-46B3-BE68-F67658E40BE7}" type="pres">
      <dgm:prSet presAssocID="{BC0F7C8C-DEAB-4A34-9665-085FE238ACDD}"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ocessor"/>
        </a:ext>
      </dgm:extLst>
    </dgm:pt>
    <dgm:pt modelId="{BB054952-5691-45DA-BB79-DF13C4E269F4}" type="pres">
      <dgm:prSet presAssocID="{BC0F7C8C-DEAB-4A34-9665-085FE238ACDD}" presName="spaceRect" presStyleCnt="0"/>
      <dgm:spPr/>
    </dgm:pt>
    <dgm:pt modelId="{36E4E07C-B5EB-4192-B71D-FBC9F661B195}" type="pres">
      <dgm:prSet presAssocID="{BC0F7C8C-DEAB-4A34-9665-085FE238ACDD}" presName="textRect" presStyleLbl="revTx" presStyleIdx="5" presStyleCnt="7">
        <dgm:presLayoutVars>
          <dgm:chMax val="1"/>
          <dgm:chPref val="1"/>
        </dgm:presLayoutVars>
      </dgm:prSet>
      <dgm:spPr/>
    </dgm:pt>
    <dgm:pt modelId="{BF585FA3-694E-4EFD-BFDC-44A672E900A2}" type="pres">
      <dgm:prSet presAssocID="{B498DAB0-0C3C-4073-836E-E5BDD8730394}" presName="sibTrans" presStyleCnt="0"/>
      <dgm:spPr/>
    </dgm:pt>
    <dgm:pt modelId="{CAF16D86-59DB-4A82-AD97-7B27C7FE9DA5}" type="pres">
      <dgm:prSet presAssocID="{6A52D417-87D0-4A73-9D93-1D5B6F943852}" presName="compNode" presStyleCnt="0"/>
      <dgm:spPr/>
    </dgm:pt>
    <dgm:pt modelId="{E18F9142-9824-4F59-8B9B-773F75CA3983}" type="pres">
      <dgm:prSet presAssocID="{6A52D417-87D0-4A73-9D93-1D5B6F94385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usiness Growth"/>
        </a:ext>
      </dgm:extLst>
    </dgm:pt>
    <dgm:pt modelId="{B0ABD38A-21C1-42BB-B9EB-1C4CB3F7C84E}" type="pres">
      <dgm:prSet presAssocID="{6A52D417-87D0-4A73-9D93-1D5B6F943852}" presName="spaceRect" presStyleCnt="0"/>
      <dgm:spPr/>
    </dgm:pt>
    <dgm:pt modelId="{DCCABEBB-73B8-4DBC-B537-159E5A41D0A8}" type="pres">
      <dgm:prSet presAssocID="{6A52D417-87D0-4A73-9D93-1D5B6F943852}" presName="textRect" presStyleLbl="revTx" presStyleIdx="6" presStyleCnt="7">
        <dgm:presLayoutVars>
          <dgm:chMax val="1"/>
          <dgm:chPref val="1"/>
        </dgm:presLayoutVars>
      </dgm:prSet>
      <dgm:spPr/>
    </dgm:pt>
  </dgm:ptLst>
  <dgm:cxnLst>
    <dgm:cxn modelId="{094DFE08-7C31-4CB3-8D00-42B668857141}" srcId="{4F56653B-7488-4389-A9F6-04D6355CAF98}" destId="{BC0F7C8C-DEAB-4A34-9665-085FE238ACDD}" srcOrd="5" destOrd="0" parTransId="{3260D265-C82F-488A-BF35-B618367B11B1}" sibTransId="{B498DAB0-0C3C-4073-836E-E5BDD8730394}"/>
    <dgm:cxn modelId="{785A3317-B8F5-451E-809B-ADDBE074131D}" type="presOf" srcId="{C5A3A7C0-CA99-494D-B53D-EE2919E422BB}" destId="{3445AB1E-80A5-4CB3-8B31-A224328FCC16}" srcOrd="0" destOrd="0" presId="urn:microsoft.com/office/officeart/2018/2/layout/IconLabelList"/>
    <dgm:cxn modelId="{893E9B1B-C285-41E6-8091-EE9D2DE6CFCF}" type="presOf" srcId="{E19010C8-01DB-41D3-A1BC-A2B2EA278C7D}" destId="{ECF6AEDF-7279-45E7-82E1-8BA03BE23F8B}" srcOrd="0" destOrd="0" presId="urn:microsoft.com/office/officeart/2018/2/layout/IconLabelList"/>
    <dgm:cxn modelId="{F199803A-9011-470A-B6ED-AD1397DC0687}" srcId="{4F56653B-7488-4389-A9F6-04D6355CAF98}" destId="{797F778B-0182-4EEC-8894-D3A1052AE831}" srcOrd="3" destOrd="0" parTransId="{3ED58652-E866-4F55-9B34-05E8F76F2DE2}" sibTransId="{2D3A4DA8-63C6-4BEC-9CFA-CB42A6AF03B4}"/>
    <dgm:cxn modelId="{85E3EE60-C85A-4727-9261-252CB3F9BDD6}" type="presOf" srcId="{4F56653B-7488-4389-A9F6-04D6355CAF98}" destId="{46E7BD48-6BF3-4DD3-B789-FDC628BEBE34}" srcOrd="0" destOrd="0" presId="urn:microsoft.com/office/officeart/2018/2/layout/IconLabelList"/>
    <dgm:cxn modelId="{E2484462-9E17-4721-BA15-548597B760E5}" type="presOf" srcId="{BC0F7C8C-DEAB-4A34-9665-085FE238ACDD}" destId="{36E4E07C-B5EB-4192-B71D-FBC9F661B195}" srcOrd="0" destOrd="0" presId="urn:microsoft.com/office/officeart/2018/2/layout/IconLabelList"/>
    <dgm:cxn modelId="{F2814962-CC9F-4A43-A18F-B8925E46891B}" srcId="{4F56653B-7488-4389-A9F6-04D6355CAF98}" destId="{41F98986-927B-41B2-B6A6-B8DC3F14AEC3}" srcOrd="1" destOrd="0" parTransId="{4F6352DD-F996-4E69-B2A4-081EB37FA90F}" sibTransId="{90B3D94E-26E9-459A-BC39-FFEAF2DDC23F}"/>
    <dgm:cxn modelId="{90A0138C-0C5B-4B8C-8C6E-9433F4F80489}" type="presOf" srcId="{797F778B-0182-4EEC-8894-D3A1052AE831}" destId="{2099F2BE-FC36-4F9A-99F5-6E4105FDE989}" srcOrd="0" destOrd="0" presId="urn:microsoft.com/office/officeart/2018/2/layout/IconLabelList"/>
    <dgm:cxn modelId="{CAB05592-DD33-4277-AB00-D773C063D38E}" srcId="{4F56653B-7488-4389-A9F6-04D6355CAF98}" destId="{E19010C8-01DB-41D3-A1BC-A2B2EA278C7D}" srcOrd="4" destOrd="0" parTransId="{B5888061-7D2E-4FF7-9531-4196C5654D3B}" sibTransId="{B39D95C8-BB73-4FF5-9750-A6CED76F9E16}"/>
    <dgm:cxn modelId="{5D62569D-1063-49AF-8833-2B5787606432}" type="presOf" srcId="{9A5BEFF9-D5F9-4CF4-B9B4-0B5CB764E416}" destId="{78C6EE66-C203-4200-9B11-3F6098662E96}" srcOrd="0" destOrd="0" presId="urn:microsoft.com/office/officeart/2018/2/layout/IconLabelList"/>
    <dgm:cxn modelId="{97A64CBB-3961-4786-98CB-D493C9E9666E}" srcId="{4F56653B-7488-4389-A9F6-04D6355CAF98}" destId="{6A52D417-87D0-4A73-9D93-1D5B6F943852}" srcOrd="6" destOrd="0" parTransId="{9E36B5CC-044D-4BD5-A3D4-4DDF3EED86A4}" sibTransId="{736AD2D1-6E42-4CE5-8DB5-92AA870808DA}"/>
    <dgm:cxn modelId="{48D721CE-08A3-409F-BC17-DEC07AFAE529}" srcId="{4F56653B-7488-4389-A9F6-04D6355CAF98}" destId="{9A5BEFF9-D5F9-4CF4-B9B4-0B5CB764E416}" srcOrd="2" destOrd="0" parTransId="{399A25C4-A227-419A-A55A-E4B927BB0A89}" sibTransId="{765E69DB-F192-43EC-8E94-657188A18F0E}"/>
    <dgm:cxn modelId="{DC2BF3DB-4934-49CA-8F6D-CCD493DE0B68}" type="presOf" srcId="{6A52D417-87D0-4A73-9D93-1D5B6F943852}" destId="{DCCABEBB-73B8-4DBC-B537-159E5A41D0A8}" srcOrd="0" destOrd="0" presId="urn:microsoft.com/office/officeart/2018/2/layout/IconLabelList"/>
    <dgm:cxn modelId="{2DA479DF-1558-4CAA-BF68-C6E57A675EA0}" srcId="{4F56653B-7488-4389-A9F6-04D6355CAF98}" destId="{C5A3A7C0-CA99-494D-B53D-EE2919E422BB}" srcOrd="0" destOrd="0" parTransId="{BDE69EA8-0C27-43CD-ABA5-1D60CF47A426}" sibTransId="{80618CF4-F983-4D74-B7E8-28016E3D2328}"/>
    <dgm:cxn modelId="{6D7B38FD-19CA-4396-853C-9D6DA48BF50D}" type="presOf" srcId="{41F98986-927B-41B2-B6A6-B8DC3F14AEC3}" destId="{E1FC8B4B-0FEB-4B87-B9A2-FC01F7ECEECF}" srcOrd="0" destOrd="0" presId="urn:microsoft.com/office/officeart/2018/2/layout/IconLabelList"/>
    <dgm:cxn modelId="{387D6358-BB5F-4502-9B5F-BBD9AD90B76E}" type="presParOf" srcId="{46E7BD48-6BF3-4DD3-B789-FDC628BEBE34}" destId="{C043E159-C12D-4FB5-9CAB-69C74DE2E01C}" srcOrd="0" destOrd="0" presId="urn:microsoft.com/office/officeart/2018/2/layout/IconLabelList"/>
    <dgm:cxn modelId="{FFA8DAAF-C283-4BD7-90D1-77E6DD880182}" type="presParOf" srcId="{C043E159-C12D-4FB5-9CAB-69C74DE2E01C}" destId="{9AC34089-36EA-4F1D-97E4-643A433A6301}" srcOrd="0" destOrd="0" presId="urn:microsoft.com/office/officeart/2018/2/layout/IconLabelList"/>
    <dgm:cxn modelId="{573063CA-EA98-456A-B025-41C4BBF1A3D1}" type="presParOf" srcId="{C043E159-C12D-4FB5-9CAB-69C74DE2E01C}" destId="{1AEA5B86-7FC5-4B8D-9F81-DA7BCA01F7A7}" srcOrd="1" destOrd="0" presId="urn:microsoft.com/office/officeart/2018/2/layout/IconLabelList"/>
    <dgm:cxn modelId="{3D07ED95-DFB6-4AC7-B8B2-922B4D9F8CB3}" type="presParOf" srcId="{C043E159-C12D-4FB5-9CAB-69C74DE2E01C}" destId="{3445AB1E-80A5-4CB3-8B31-A224328FCC16}" srcOrd="2" destOrd="0" presId="urn:microsoft.com/office/officeart/2018/2/layout/IconLabelList"/>
    <dgm:cxn modelId="{AE5965F9-6D43-4913-8AEE-0BBFC63EA056}" type="presParOf" srcId="{46E7BD48-6BF3-4DD3-B789-FDC628BEBE34}" destId="{23DBBD71-FA66-46A8-AB4B-1C5C6481746D}" srcOrd="1" destOrd="0" presId="urn:microsoft.com/office/officeart/2018/2/layout/IconLabelList"/>
    <dgm:cxn modelId="{979B0F36-7426-4BE8-BC6C-1651C6DF137A}" type="presParOf" srcId="{46E7BD48-6BF3-4DD3-B789-FDC628BEBE34}" destId="{28B03B7E-6323-4342-95FB-6BEDC29DE30B}" srcOrd="2" destOrd="0" presId="urn:microsoft.com/office/officeart/2018/2/layout/IconLabelList"/>
    <dgm:cxn modelId="{1E005F70-AAFF-4E54-905A-844DC933EB07}" type="presParOf" srcId="{28B03B7E-6323-4342-95FB-6BEDC29DE30B}" destId="{F683FBE4-26A7-4383-B141-E706626C4818}" srcOrd="0" destOrd="0" presId="urn:microsoft.com/office/officeart/2018/2/layout/IconLabelList"/>
    <dgm:cxn modelId="{AF0D44A6-FF94-496F-BE4C-286D8A6B1D8D}" type="presParOf" srcId="{28B03B7E-6323-4342-95FB-6BEDC29DE30B}" destId="{D57A3B4D-BD2D-4AEA-88E5-375211989B01}" srcOrd="1" destOrd="0" presId="urn:microsoft.com/office/officeart/2018/2/layout/IconLabelList"/>
    <dgm:cxn modelId="{631DDE9C-81A8-4689-AE3F-99288A3FEAEC}" type="presParOf" srcId="{28B03B7E-6323-4342-95FB-6BEDC29DE30B}" destId="{E1FC8B4B-0FEB-4B87-B9A2-FC01F7ECEECF}" srcOrd="2" destOrd="0" presId="urn:microsoft.com/office/officeart/2018/2/layout/IconLabelList"/>
    <dgm:cxn modelId="{F3EBFE1B-BB0F-443A-8035-ED5904B104EF}" type="presParOf" srcId="{46E7BD48-6BF3-4DD3-B789-FDC628BEBE34}" destId="{E650298A-C00F-4C5A-B8AC-596BDF2DDD58}" srcOrd="3" destOrd="0" presId="urn:microsoft.com/office/officeart/2018/2/layout/IconLabelList"/>
    <dgm:cxn modelId="{CF0D8BA7-9036-4986-9FB9-68FAFBED7D26}" type="presParOf" srcId="{46E7BD48-6BF3-4DD3-B789-FDC628BEBE34}" destId="{6B5C084A-C62D-423D-935D-3AA1F5909D13}" srcOrd="4" destOrd="0" presId="urn:microsoft.com/office/officeart/2018/2/layout/IconLabelList"/>
    <dgm:cxn modelId="{99AF9A2F-7BFD-4D33-BDCE-161CFF64C6BF}" type="presParOf" srcId="{6B5C084A-C62D-423D-935D-3AA1F5909D13}" destId="{54C8DC4E-975A-4C82-9E77-7FF6D330CEA3}" srcOrd="0" destOrd="0" presId="urn:microsoft.com/office/officeart/2018/2/layout/IconLabelList"/>
    <dgm:cxn modelId="{8632764D-4ECE-40F8-8017-E96D25EE8300}" type="presParOf" srcId="{6B5C084A-C62D-423D-935D-3AA1F5909D13}" destId="{7D701983-6876-4C1A-BEB9-D3FBB2230447}" srcOrd="1" destOrd="0" presId="urn:microsoft.com/office/officeart/2018/2/layout/IconLabelList"/>
    <dgm:cxn modelId="{6BDC2B80-27CE-4A14-B46B-F86D3EAABA4E}" type="presParOf" srcId="{6B5C084A-C62D-423D-935D-3AA1F5909D13}" destId="{78C6EE66-C203-4200-9B11-3F6098662E96}" srcOrd="2" destOrd="0" presId="urn:microsoft.com/office/officeart/2018/2/layout/IconLabelList"/>
    <dgm:cxn modelId="{AB7A3050-AF48-46D5-A5F6-8D6E5A7D6FCA}" type="presParOf" srcId="{46E7BD48-6BF3-4DD3-B789-FDC628BEBE34}" destId="{E93BA9E8-0B80-421E-9CD8-715453E2153B}" srcOrd="5" destOrd="0" presId="urn:microsoft.com/office/officeart/2018/2/layout/IconLabelList"/>
    <dgm:cxn modelId="{7890DDEA-2172-43B8-A949-1CFFC24F985E}" type="presParOf" srcId="{46E7BD48-6BF3-4DD3-B789-FDC628BEBE34}" destId="{B9BBC74E-4F48-4DD2-B99A-29BBE08B0DFF}" srcOrd="6" destOrd="0" presId="urn:microsoft.com/office/officeart/2018/2/layout/IconLabelList"/>
    <dgm:cxn modelId="{9A0B8F41-A29E-4428-9B3C-5F6E3A9997DF}" type="presParOf" srcId="{B9BBC74E-4F48-4DD2-B99A-29BBE08B0DFF}" destId="{7A6CF184-14A1-49BE-A081-036F45710FEE}" srcOrd="0" destOrd="0" presId="urn:microsoft.com/office/officeart/2018/2/layout/IconLabelList"/>
    <dgm:cxn modelId="{89ABB01A-A681-4220-8A54-6174511FCD10}" type="presParOf" srcId="{B9BBC74E-4F48-4DD2-B99A-29BBE08B0DFF}" destId="{63BF46E6-478B-455D-85ED-FB68CB32843C}" srcOrd="1" destOrd="0" presId="urn:microsoft.com/office/officeart/2018/2/layout/IconLabelList"/>
    <dgm:cxn modelId="{16721046-A072-46BE-90FC-F116D0CD7CAF}" type="presParOf" srcId="{B9BBC74E-4F48-4DD2-B99A-29BBE08B0DFF}" destId="{2099F2BE-FC36-4F9A-99F5-6E4105FDE989}" srcOrd="2" destOrd="0" presId="urn:microsoft.com/office/officeart/2018/2/layout/IconLabelList"/>
    <dgm:cxn modelId="{C8C6646E-7A01-445A-B28F-9E0CCF7F5227}" type="presParOf" srcId="{46E7BD48-6BF3-4DD3-B789-FDC628BEBE34}" destId="{92AA55F3-EE22-45D8-AFC5-6D986627E8CB}" srcOrd="7" destOrd="0" presId="urn:microsoft.com/office/officeart/2018/2/layout/IconLabelList"/>
    <dgm:cxn modelId="{732297F6-D2C9-4C95-90B7-F7B5D10396ED}" type="presParOf" srcId="{46E7BD48-6BF3-4DD3-B789-FDC628BEBE34}" destId="{0AA6B5E1-2CB1-4C73-85C4-B405888B2CE7}" srcOrd="8" destOrd="0" presId="urn:microsoft.com/office/officeart/2018/2/layout/IconLabelList"/>
    <dgm:cxn modelId="{580A80BD-4C0F-4DD0-B889-B0A8A6EBCCC5}" type="presParOf" srcId="{0AA6B5E1-2CB1-4C73-85C4-B405888B2CE7}" destId="{BE4CA736-C5B6-4987-8482-4FDC20DCA77B}" srcOrd="0" destOrd="0" presId="urn:microsoft.com/office/officeart/2018/2/layout/IconLabelList"/>
    <dgm:cxn modelId="{07D8CC37-43EF-4AA6-B024-67A0B5B40D7F}" type="presParOf" srcId="{0AA6B5E1-2CB1-4C73-85C4-B405888B2CE7}" destId="{68772DB0-19B5-4F29-82A7-DCD812120DF8}" srcOrd="1" destOrd="0" presId="urn:microsoft.com/office/officeart/2018/2/layout/IconLabelList"/>
    <dgm:cxn modelId="{E2E6D67E-DC67-4CBD-B1E0-C7DFE9CB16E4}" type="presParOf" srcId="{0AA6B5E1-2CB1-4C73-85C4-B405888B2CE7}" destId="{ECF6AEDF-7279-45E7-82E1-8BA03BE23F8B}" srcOrd="2" destOrd="0" presId="urn:microsoft.com/office/officeart/2018/2/layout/IconLabelList"/>
    <dgm:cxn modelId="{277B72BA-9F20-4281-AB78-E1D1EFCADA1C}" type="presParOf" srcId="{46E7BD48-6BF3-4DD3-B789-FDC628BEBE34}" destId="{754377FC-91DE-495D-9980-4D6A99BAEB4A}" srcOrd="9" destOrd="0" presId="urn:microsoft.com/office/officeart/2018/2/layout/IconLabelList"/>
    <dgm:cxn modelId="{B4A09D29-0301-4B2A-9B9E-8CAC487BBF8E}" type="presParOf" srcId="{46E7BD48-6BF3-4DD3-B789-FDC628BEBE34}" destId="{439C94E2-9DF3-433C-8AC5-BBF43DBE8EEE}" srcOrd="10" destOrd="0" presId="urn:microsoft.com/office/officeart/2018/2/layout/IconLabelList"/>
    <dgm:cxn modelId="{91208D3B-152F-44FE-9F05-56A2D0441EAC}" type="presParOf" srcId="{439C94E2-9DF3-433C-8AC5-BBF43DBE8EEE}" destId="{C68FDF0F-3948-46B3-BE68-F67658E40BE7}" srcOrd="0" destOrd="0" presId="urn:microsoft.com/office/officeart/2018/2/layout/IconLabelList"/>
    <dgm:cxn modelId="{75E41CC4-C92C-4BDF-87B1-F6646CE3D9DA}" type="presParOf" srcId="{439C94E2-9DF3-433C-8AC5-BBF43DBE8EEE}" destId="{BB054952-5691-45DA-BB79-DF13C4E269F4}" srcOrd="1" destOrd="0" presId="urn:microsoft.com/office/officeart/2018/2/layout/IconLabelList"/>
    <dgm:cxn modelId="{66DA4977-7942-4651-9289-DC2E85337C78}" type="presParOf" srcId="{439C94E2-9DF3-433C-8AC5-BBF43DBE8EEE}" destId="{36E4E07C-B5EB-4192-B71D-FBC9F661B195}" srcOrd="2" destOrd="0" presId="urn:microsoft.com/office/officeart/2018/2/layout/IconLabelList"/>
    <dgm:cxn modelId="{346DBCFE-C87A-49B3-97A9-68AEF99384B3}" type="presParOf" srcId="{46E7BD48-6BF3-4DD3-B789-FDC628BEBE34}" destId="{BF585FA3-694E-4EFD-BFDC-44A672E900A2}" srcOrd="11" destOrd="0" presId="urn:microsoft.com/office/officeart/2018/2/layout/IconLabelList"/>
    <dgm:cxn modelId="{61857A64-1D4B-4DFA-9C8B-7AAA0AF17784}" type="presParOf" srcId="{46E7BD48-6BF3-4DD3-B789-FDC628BEBE34}" destId="{CAF16D86-59DB-4A82-AD97-7B27C7FE9DA5}" srcOrd="12" destOrd="0" presId="urn:microsoft.com/office/officeart/2018/2/layout/IconLabelList"/>
    <dgm:cxn modelId="{92975B83-A85B-4D47-85FF-C43571958573}" type="presParOf" srcId="{CAF16D86-59DB-4A82-AD97-7B27C7FE9DA5}" destId="{E18F9142-9824-4F59-8B9B-773F75CA3983}" srcOrd="0" destOrd="0" presId="urn:microsoft.com/office/officeart/2018/2/layout/IconLabelList"/>
    <dgm:cxn modelId="{CF4B46EE-C19C-43F9-B84F-7C2BB9E3751C}" type="presParOf" srcId="{CAF16D86-59DB-4A82-AD97-7B27C7FE9DA5}" destId="{B0ABD38A-21C1-42BB-B9EB-1C4CB3F7C84E}" srcOrd="1" destOrd="0" presId="urn:microsoft.com/office/officeart/2018/2/layout/IconLabelList"/>
    <dgm:cxn modelId="{278E9702-C8F9-46FC-942A-7110A282F34C}" type="presParOf" srcId="{CAF16D86-59DB-4A82-AD97-7B27C7FE9DA5}" destId="{DCCABEBB-73B8-4DBC-B537-159E5A41D0A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34089-36EA-4F1D-97E4-643A433A6301}">
      <dsp:nvSpPr>
        <dsp:cNvPr id="0" name=""/>
        <dsp:cNvSpPr/>
      </dsp:nvSpPr>
      <dsp:spPr>
        <a:xfrm>
          <a:off x="447566" y="447510"/>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45AB1E-80A5-4CB3-8B31-A224328FCC16}">
      <dsp:nvSpPr>
        <dsp:cNvPr id="0" name=""/>
        <dsp:cNvSpPr/>
      </dsp:nvSpPr>
      <dsp:spPr>
        <a:xfrm>
          <a:off x="2356" y="1593141"/>
          <a:ext cx="1618945" cy="163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US" sz="1000" b="1" i="0" kern="1200">
              <a:latin typeface="Comic Sans MS" panose="030F0702030302020204" pitchFamily="66" charset="0"/>
            </a:rPr>
            <a:t>Objectives:</a:t>
          </a:r>
          <a:endParaRPr lang="en-US" sz="1000" kern="1200">
            <a:latin typeface="Comic Sans MS" panose="030F0702030302020204" pitchFamily="66" charset="0"/>
          </a:endParaRPr>
        </a:p>
      </dsp:txBody>
      <dsp:txXfrm>
        <a:off x="2356" y="1593141"/>
        <a:ext cx="1618945" cy="1633490"/>
      </dsp:txXfrm>
    </dsp:sp>
    <dsp:sp modelId="{F683FBE4-26A7-4383-B141-E706626C4818}">
      <dsp:nvSpPr>
        <dsp:cNvPr id="0" name=""/>
        <dsp:cNvSpPr/>
      </dsp:nvSpPr>
      <dsp:spPr>
        <a:xfrm>
          <a:off x="2349826" y="447510"/>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FC8B4B-0FEB-4B87-B9A2-FC01F7ECEECF}">
      <dsp:nvSpPr>
        <dsp:cNvPr id="0" name=""/>
        <dsp:cNvSpPr/>
      </dsp:nvSpPr>
      <dsp:spPr>
        <a:xfrm>
          <a:off x="1904616" y="1593141"/>
          <a:ext cx="1618945" cy="163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US" sz="1000" b="1" i="0" kern="1200">
              <a:latin typeface="Comic Sans MS" panose="030F0702030302020204" pitchFamily="66" charset="0"/>
            </a:rPr>
            <a:t>Develop a comprehensive dataset</a:t>
          </a:r>
          <a:r>
            <a:rPr lang="en-US" sz="1000" b="0" i="0" kern="1200">
              <a:latin typeface="Comic Sans MS" panose="030F0702030302020204" pitchFamily="66" charset="0"/>
            </a:rPr>
            <a:t>: Gather relevant data encompassing transactional details, merchant profiles, and historical fraud records to create a comprehensive dataset for model training.</a:t>
          </a:r>
          <a:endParaRPr lang="en-US" sz="1000" kern="1200">
            <a:latin typeface="Comic Sans MS" panose="030F0702030302020204" pitchFamily="66" charset="0"/>
          </a:endParaRPr>
        </a:p>
      </dsp:txBody>
      <dsp:txXfrm>
        <a:off x="1904616" y="1593141"/>
        <a:ext cx="1618945" cy="1633490"/>
      </dsp:txXfrm>
    </dsp:sp>
    <dsp:sp modelId="{54C8DC4E-975A-4C82-9E77-7FF6D330CEA3}">
      <dsp:nvSpPr>
        <dsp:cNvPr id="0" name=""/>
        <dsp:cNvSpPr/>
      </dsp:nvSpPr>
      <dsp:spPr>
        <a:xfrm>
          <a:off x="4252087" y="447510"/>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6EE66-C203-4200-9B11-3F6098662E96}">
      <dsp:nvSpPr>
        <dsp:cNvPr id="0" name=""/>
        <dsp:cNvSpPr/>
      </dsp:nvSpPr>
      <dsp:spPr>
        <a:xfrm>
          <a:off x="3806877" y="1593141"/>
          <a:ext cx="1618945" cy="163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US" sz="1000" b="1" i="0" kern="1200">
              <a:latin typeface="Comic Sans MS" panose="030F0702030302020204" pitchFamily="66" charset="0"/>
            </a:rPr>
            <a:t>Preprocess the data</a:t>
          </a:r>
          <a:r>
            <a:rPr lang="en-US" sz="1000" b="0" i="0" kern="1200">
              <a:latin typeface="Comic Sans MS" panose="030F0702030302020204" pitchFamily="66" charset="0"/>
            </a:rPr>
            <a:t>: Conduct data preprocessing tasks such as handling missing values, encoding categorical variables, and scaling numerical features to ensure the quality and compatibility of the dataset with machine learning algorithms.</a:t>
          </a:r>
          <a:endParaRPr lang="en-US" sz="1000" kern="1200">
            <a:latin typeface="Comic Sans MS" panose="030F0702030302020204" pitchFamily="66" charset="0"/>
          </a:endParaRPr>
        </a:p>
      </dsp:txBody>
      <dsp:txXfrm>
        <a:off x="3806877" y="1593141"/>
        <a:ext cx="1618945" cy="1633490"/>
      </dsp:txXfrm>
    </dsp:sp>
    <dsp:sp modelId="{7A6CF184-14A1-49BE-A081-036F45710FEE}">
      <dsp:nvSpPr>
        <dsp:cNvPr id="0" name=""/>
        <dsp:cNvSpPr/>
      </dsp:nvSpPr>
      <dsp:spPr>
        <a:xfrm>
          <a:off x="6154348" y="447510"/>
          <a:ext cx="728525" cy="7285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9F2BE-FC36-4F9A-99F5-6E4105FDE989}">
      <dsp:nvSpPr>
        <dsp:cNvPr id="0" name=""/>
        <dsp:cNvSpPr/>
      </dsp:nvSpPr>
      <dsp:spPr>
        <a:xfrm>
          <a:off x="5709138" y="1593141"/>
          <a:ext cx="1618945" cy="163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US" sz="1000" b="1" i="0" kern="1200">
              <a:latin typeface="Comic Sans MS" panose="030F0702030302020204" pitchFamily="66" charset="0"/>
            </a:rPr>
            <a:t>Select and train a suitable model</a:t>
          </a:r>
          <a:r>
            <a:rPr lang="en-US" sz="1000" b="0" i="0" kern="1200">
              <a:latin typeface="Comic Sans MS" panose="030F0702030302020204" pitchFamily="66" charset="0"/>
            </a:rPr>
            <a:t>: Explore various machine learning algorithms and techniques to identify the most suitable model for fraud detection. Train the selected model using the preprocessed dataset to learn patterns indicative of fraudulent activities.</a:t>
          </a:r>
          <a:endParaRPr lang="en-US" sz="1000" kern="1200">
            <a:latin typeface="Comic Sans MS" panose="030F0702030302020204" pitchFamily="66" charset="0"/>
          </a:endParaRPr>
        </a:p>
      </dsp:txBody>
      <dsp:txXfrm>
        <a:off x="5709138" y="1593141"/>
        <a:ext cx="1618945" cy="1633490"/>
      </dsp:txXfrm>
    </dsp:sp>
    <dsp:sp modelId="{BE4CA736-C5B6-4987-8482-4FDC20DCA77B}">
      <dsp:nvSpPr>
        <dsp:cNvPr id="0" name=""/>
        <dsp:cNvSpPr/>
      </dsp:nvSpPr>
      <dsp:spPr>
        <a:xfrm>
          <a:off x="1398696" y="3631368"/>
          <a:ext cx="728525" cy="7285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F6AEDF-7279-45E7-82E1-8BA03BE23F8B}">
      <dsp:nvSpPr>
        <dsp:cNvPr id="0" name=""/>
        <dsp:cNvSpPr/>
      </dsp:nvSpPr>
      <dsp:spPr>
        <a:xfrm>
          <a:off x="953486" y="4776999"/>
          <a:ext cx="1618945" cy="163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US" sz="1000" b="1" i="0" kern="1200">
              <a:latin typeface="Comic Sans MS" panose="030F0702030302020204" pitchFamily="66" charset="0"/>
            </a:rPr>
            <a:t>Evaluate model performance</a:t>
          </a:r>
          <a:r>
            <a:rPr lang="en-US" sz="1000" b="0" i="0" kern="1200">
              <a:latin typeface="Comic Sans MS" panose="030F0702030302020204" pitchFamily="66" charset="0"/>
            </a:rPr>
            <a:t>: Assess the performance of the trained model using appropriate evaluation metrics such as accuracy, precision, recall, and F1-score. Validate the model's effectiveness in accurately predicting fraudulent merchant activities.</a:t>
          </a:r>
          <a:endParaRPr lang="en-US" sz="1000" kern="1200">
            <a:latin typeface="Comic Sans MS" panose="030F0702030302020204" pitchFamily="66" charset="0"/>
          </a:endParaRPr>
        </a:p>
      </dsp:txBody>
      <dsp:txXfrm>
        <a:off x="953486" y="4776999"/>
        <a:ext cx="1618945" cy="1633490"/>
      </dsp:txXfrm>
    </dsp:sp>
    <dsp:sp modelId="{C68FDF0F-3948-46B3-BE68-F67658E40BE7}">
      <dsp:nvSpPr>
        <dsp:cNvPr id="0" name=""/>
        <dsp:cNvSpPr/>
      </dsp:nvSpPr>
      <dsp:spPr>
        <a:xfrm>
          <a:off x="3300957" y="3631368"/>
          <a:ext cx="728525" cy="7285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E4E07C-B5EB-4192-B71D-FBC9F661B195}">
      <dsp:nvSpPr>
        <dsp:cNvPr id="0" name=""/>
        <dsp:cNvSpPr/>
      </dsp:nvSpPr>
      <dsp:spPr>
        <a:xfrm>
          <a:off x="2855747" y="4776999"/>
          <a:ext cx="1618945" cy="163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US" sz="1000" b="1" i="0" kern="1200">
              <a:latin typeface="Comic Sans MS" panose="030F0702030302020204" pitchFamily="66" charset="0"/>
            </a:rPr>
            <a:t>Deploy the model</a:t>
          </a:r>
          <a:r>
            <a:rPr lang="en-US" sz="1000" b="0" i="0" kern="1200">
              <a:latin typeface="Comic Sans MS" panose="030F0702030302020204" pitchFamily="66" charset="0"/>
            </a:rPr>
            <a:t>: Deploy the trained model in a real-world environment, enabling organizations to integrate it into their existing systems for automated fraud detection and decision-making.</a:t>
          </a:r>
          <a:endParaRPr lang="en-US" sz="1000" kern="1200">
            <a:latin typeface="Comic Sans MS" panose="030F0702030302020204" pitchFamily="66" charset="0"/>
          </a:endParaRPr>
        </a:p>
      </dsp:txBody>
      <dsp:txXfrm>
        <a:off x="2855747" y="4776999"/>
        <a:ext cx="1618945" cy="1633490"/>
      </dsp:txXfrm>
    </dsp:sp>
    <dsp:sp modelId="{E18F9142-9824-4F59-8B9B-773F75CA3983}">
      <dsp:nvSpPr>
        <dsp:cNvPr id="0" name=""/>
        <dsp:cNvSpPr/>
      </dsp:nvSpPr>
      <dsp:spPr>
        <a:xfrm>
          <a:off x="5203218" y="3631368"/>
          <a:ext cx="728525" cy="72852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CABEBB-73B8-4DBC-B537-159E5A41D0A8}">
      <dsp:nvSpPr>
        <dsp:cNvPr id="0" name=""/>
        <dsp:cNvSpPr/>
      </dsp:nvSpPr>
      <dsp:spPr>
        <a:xfrm>
          <a:off x="4758008" y="4776999"/>
          <a:ext cx="1618945" cy="163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US" sz="1000" b="1" i="0" kern="1200">
              <a:latin typeface="Comic Sans MS" panose="030F0702030302020204" pitchFamily="66" charset="0"/>
            </a:rPr>
            <a:t>Continuously improve and update the model</a:t>
          </a:r>
          <a:r>
            <a:rPr lang="en-US" sz="1000" b="0" i="0" kern="1200">
              <a:latin typeface="Comic Sans MS" panose="030F0702030302020204" pitchFamily="66" charset="0"/>
            </a:rPr>
            <a:t>: Monitor the model's performance over time and incorporate feedback and new data to enhance its accuracy and adaptability to evolving fraud patterns.</a:t>
          </a:r>
          <a:endParaRPr lang="en-US" sz="1000" kern="1200">
            <a:latin typeface="Comic Sans MS" panose="030F0702030302020204" pitchFamily="66" charset="0"/>
          </a:endParaRPr>
        </a:p>
      </dsp:txBody>
      <dsp:txXfrm>
        <a:off x="4758008" y="4776999"/>
        <a:ext cx="1618945" cy="163349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5"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5" y="3843718"/>
            <a:ext cx="7588155" cy="1414091"/>
          </a:xfrm>
        </p:spPr>
        <p:txBody>
          <a:bodyPr>
            <a:normAutofit/>
          </a:bodyPr>
          <a:lstStyle>
            <a:lvl1pPr marL="0" indent="0" algn="ctr">
              <a:buNone/>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0999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902"/>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231905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50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03155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282290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3" y="553626"/>
            <a:ext cx="8273140" cy="4008859"/>
          </a:xfrm>
        </p:spPr>
        <p:txBody>
          <a:bodyPr anchor="t">
            <a:normAutofit/>
          </a:bodyPr>
          <a:lstStyle>
            <a:lvl1pPr>
              <a:defRPr sz="5401"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3" y="4589473"/>
            <a:ext cx="8273140" cy="1384617"/>
          </a:xfrm>
        </p:spPr>
        <p:txBody>
          <a:bodyPr anchor="b">
            <a:normAutofit/>
          </a:bodyPr>
          <a:lstStyle>
            <a:lvl1pPr marL="0" indent="0">
              <a:buNone/>
              <a:defRPr sz="2000">
                <a:solidFill>
                  <a:schemeClr val="tx1"/>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88178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05217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3"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1" y="1685735"/>
            <a:ext cx="5157787" cy="559834"/>
          </a:xfrm>
        </p:spPr>
        <p:txBody>
          <a:bodyPr anchor="b">
            <a:normAutofit/>
          </a:bodyPr>
          <a:lstStyle>
            <a:lvl1pPr marL="0" indent="0">
              <a:lnSpc>
                <a:spcPct val="90000"/>
              </a:lnSpc>
              <a:buNone/>
              <a:defRPr sz="2000" b="1" cap="all" baseline="0"/>
            </a:lvl1pPr>
            <a:lvl2pPr marL="457177" indent="0">
              <a:buNone/>
              <a:defRPr sz="2000" b="1"/>
            </a:lvl2pPr>
            <a:lvl3pPr marL="914354" indent="0">
              <a:buNone/>
              <a:defRPr sz="1801" b="1"/>
            </a:lvl3pPr>
            <a:lvl4pPr marL="1371531"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1" y="238690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3" y="1685735"/>
            <a:ext cx="5183188" cy="559834"/>
          </a:xfrm>
        </p:spPr>
        <p:txBody>
          <a:bodyPr anchor="b">
            <a:normAutofit/>
          </a:bodyPr>
          <a:lstStyle>
            <a:lvl1pPr marL="0" indent="0">
              <a:lnSpc>
                <a:spcPct val="90000"/>
              </a:lnSpc>
              <a:buNone/>
              <a:defRPr sz="2000" b="1" cap="all" baseline="0"/>
            </a:lvl1pPr>
            <a:lvl2pPr marL="457177" indent="0">
              <a:buNone/>
              <a:defRPr sz="2000" b="1"/>
            </a:lvl2pPr>
            <a:lvl3pPr marL="914354" indent="0">
              <a:buNone/>
              <a:defRPr sz="1801" b="1"/>
            </a:lvl3pPr>
            <a:lvl4pPr marL="1371531"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200" y="238690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051960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4825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633315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1" y="553626"/>
            <a:ext cx="3595635"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1"/>
            </a:lvl4pPr>
            <a:lvl5pPr>
              <a:defRPr sz="1801"/>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1" y="2311122"/>
            <a:ext cx="3595635" cy="3728895"/>
          </a:xfrm>
        </p:spPr>
        <p:txBody>
          <a:bodyPr anchor="t">
            <a:normAutofit/>
          </a:bodyPr>
          <a:lstStyle>
            <a:lvl1pPr marL="0" indent="0">
              <a:buNone/>
              <a:defRPr sz="1801"/>
            </a:lvl1pPr>
            <a:lvl2pPr marL="457177" indent="0">
              <a:buNone/>
              <a:defRPr sz="1401"/>
            </a:lvl2pPr>
            <a:lvl3pPr marL="914354" indent="0">
              <a:buNone/>
              <a:defRPr sz="1200"/>
            </a:lvl3pPr>
            <a:lvl4pPr marL="1371531" indent="0">
              <a:buNone/>
              <a:defRPr sz="1001"/>
            </a:lvl4pPr>
            <a:lvl5pPr marL="1828709" indent="0">
              <a:buNone/>
              <a:defRPr sz="1001"/>
            </a:lvl5pPr>
            <a:lvl6pPr marL="2285886" indent="0">
              <a:buNone/>
              <a:defRPr sz="1001"/>
            </a:lvl6pPr>
            <a:lvl7pPr marL="2743063" indent="0">
              <a:buNone/>
              <a:defRPr sz="1001"/>
            </a:lvl7pPr>
            <a:lvl8pPr marL="3200240" indent="0">
              <a:buNone/>
              <a:defRPr sz="1001"/>
            </a:lvl8pPr>
            <a:lvl9pPr marL="3657417"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9095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1" y="557794"/>
            <a:ext cx="3595635"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26" y="657103"/>
            <a:ext cx="6483687" cy="5555904"/>
          </a:xfrm>
        </p:spPr>
        <p:txBody>
          <a:bodyPr/>
          <a:lstStyle>
            <a:lvl1pPr marL="0" indent="0">
              <a:buNone/>
              <a:defRPr sz="3200"/>
            </a:lvl1pPr>
            <a:lvl2pPr marL="457177" indent="0">
              <a:buNone/>
              <a:defRPr sz="2800"/>
            </a:lvl2pPr>
            <a:lvl3pPr marL="914354" indent="0">
              <a:buNone/>
              <a:defRPr sz="2400"/>
            </a:lvl3pPr>
            <a:lvl4pPr marL="1371531"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7" cy="3434638"/>
          </a:xfrm>
        </p:spPr>
        <p:txBody>
          <a:bodyPr anchor="b"/>
          <a:lstStyle>
            <a:lvl1pPr marL="0" indent="0">
              <a:buNone/>
              <a:defRPr sz="1600"/>
            </a:lvl1pPr>
            <a:lvl2pPr marL="457177" indent="0">
              <a:buNone/>
              <a:defRPr sz="1401"/>
            </a:lvl2pPr>
            <a:lvl3pPr marL="914354" indent="0">
              <a:buNone/>
              <a:defRPr sz="1200"/>
            </a:lvl3pPr>
            <a:lvl4pPr marL="1371531" indent="0">
              <a:buNone/>
              <a:defRPr sz="1001"/>
            </a:lvl4pPr>
            <a:lvl5pPr marL="1828709" indent="0">
              <a:buNone/>
              <a:defRPr sz="1001"/>
            </a:lvl5pPr>
            <a:lvl6pPr marL="2285886" indent="0">
              <a:buNone/>
              <a:defRPr sz="1001"/>
            </a:lvl6pPr>
            <a:lvl7pPr marL="2743063" indent="0">
              <a:buNone/>
              <a:defRPr sz="1001"/>
            </a:lvl7pPr>
            <a:lvl8pPr marL="3200240" indent="0">
              <a:buNone/>
              <a:defRPr sz="1001"/>
            </a:lvl8pPr>
            <a:lvl9pPr marL="3657417"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3/25/2024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855695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9" y="548640"/>
            <a:ext cx="10653579"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9"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1" y="6453012"/>
            <a:ext cx="3494315"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3/25/2024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4" y="645301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9" y="645301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200456415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354"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589" indent="-228589" algn="l" defTabSz="914354" rtl="0" eaLnBrk="1" latinLnBrk="0" hangingPunct="1">
        <a:lnSpc>
          <a:spcPct val="120000"/>
        </a:lnSpc>
        <a:spcBef>
          <a:spcPts val="1001"/>
        </a:spcBef>
        <a:buFont typeface="Arial" panose="020B0604020202020204" pitchFamily="34" charset="0"/>
        <a:buChar char="•"/>
        <a:defRPr sz="2000" kern="1200">
          <a:solidFill>
            <a:schemeClr val="tx1"/>
          </a:solidFill>
          <a:latin typeface="+mn-lt"/>
          <a:ea typeface="+mn-ea"/>
          <a:cs typeface="+mn-cs"/>
        </a:defRPr>
      </a:lvl1pPr>
      <a:lvl2pPr marL="457177" indent="-228589" algn="l" defTabSz="914354" rtl="0" eaLnBrk="1" latinLnBrk="0" hangingPunct="1">
        <a:lnSpc>
          <a:spcPct val="120000"/>
        </a:lnSpc>
        <a:spcBef>
          <a:spcPts val="500"/>
        </a:spcBef>
        <a:buFont typeface="Arial" panose="020B0604020202020204" pitchFamily="34" charset="0"/>
        <a:buChar char="•"/>
        <a:defRPr sz="1801" kern="1200">
          <a:solidFill>
            <a:schemeClr val="tx1"/>
          </a:solidFill>
          <a:latin typeface="+mn-lt"/>
          <a:ea typeface="+mn-ea"/>
          <a:cs typeface="+mn-cs"/>
        </a:defRPr>
      </a:lvl2pPr>
      <a:lvl3pPr marL="685767" indent="-228589" algn="l" defTabSz="914354"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354" indent="-228589" algn="l" defTabSz="914354" rtl="0" eaLnBrk="1" latinLnBrk="0" hangingPunct="1">
        <a:lnSpc>
          <a:spcPct val="120000"/>
        </a:lnSpc>
        <a:spcBef>
          <a:spcPts val="500"/>
        </a:spcBef>
        <a:buFont typeface="Arial" panose="020B0604020202020204" pitchFamily="34" charset="0"/>
        <a:buChar char="•"/>
        <a:defRPr sz="1401" kern="1200">
          <a:solidFill>
            <a:schemeClr val="tx1"/>
          </a:solidFill>
          <a:latin typeface="+mn-lt"/>
          <a:ea typeface="+mn-ea"/>
          <a:cs typeface="+mn-cs"/>
        </a:defRPr>
      </a:lvl4pPr>
      <a:lvl5pPr marL="1142943" indent="-228589" algn="l" defTabSz="914354"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aint in motion from the bottom of the view">
            <a:extLst>
              <a:ext uri="{FF2B5EF4-FFF2-40B4-BE49-F238E27FC236}">
                <a16:creationId xmlns:a16="http://schemas.microsoft.com/office/drawing/2014/main" id="{3F15E709-045B-1CA0-B37D-75FD6F19BC97}"/>
              </a:ext>
            </a:extLst>
          </p:cNvPr>
          <p:cNvPicPr>
            <a:picLocks noChangeAspect="1"/>
          </p:cNvPicPr>
          <p:nvPr/>
        </p:nvPicPr>
        <p:blipFill rotWithShape="1">
          <a:blip r:embed="rId2"/>
          <a:srcRect t="12791"/>
          <a:stretch/>
        </p:blipFill>
        <p:spPr>
          <a:xfrm>
            <a:off x="31" y="14"/>
            <a:ext cx="12191980" cy="6857991"/>
          </a:xfrm>
          <a:prstGeom prst="rect">
            <a:avLst/>
          </a:prstGeom>
        </p:spPr>
      </p:pic>
      <p:sp>
        <p:nvSpPr>
          <p:cNvPr id="9" name="Rectangle 8">
            <a:extLst>
              <a:ext uri="{FF2B5EF4-FFF2-40B4-BE49-F238E27FC236}">
                <a16:creationId xmlns:a16="http://schemas.microsoft.com/office/drawing/2014/main" id="{84D07BF5-D29E-918E-55FE-747AF2A0E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66726"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801">
              <a:solidFill>
                <a:prstClr val="white"/>
              </a:solidFill>
              <a:latin typeface="Neue Haas Grotesk Text Pro"/>
            </a:endParaRPr>
          </a:p>
        </p:txBody>
      </p:sp>
      <p:sp>
        <p:nvSpPr>
          <p:cNvPr id="2" name="Title 1">
            <a:extLst>
              <a:ext uri="{FF2B5EF4-FFF2-40B4-BE49-F238E27FC236}">
                <a16:creationId xmlns:a16="http://schemas.microsoft.com/office/drawing/2014/main" id="{4A87908B-44EF-9ACC-B22F-FE6A04C93C6A}"/>
              </a:ext>
            </a:extLst>
          </p:cNvPr>
          <p:cNvSpPr>
            <a:spLocks noGrp="1"/>
          </p:cNvSpPr>
          <p:nvPr>
            <p:ph type="ctrTitle"/>
          </p:nvPr>
        </p:nvSpPr>
        <p:spPr>
          <a:xfrm>
            <a:off x="441045" y="111068"/>
            <a:ext cx="8987447" cy="2479733"/>
          </a:xfrm>
        </p:spPr>
        <p:txBody>
          <a:bodyPr anchor="b">
            <a:noAutofit/>
          </a:bodyPr>
          <a:lstStyle/>
          <a:p>
            <a:pPr algn="l"/>
            <a:r>
              <a:rPr lang="en-US" sz="7500" dirty="0">
                <a:solidFill>
                  <a:srgbClr val="90DE42"/>
                </a:solidFill>
                <a:latin typeface="Comic Sans MS" panose="030F0702030302020204" pitchFamily="66" charset="0"/>
              </a:rPr>
              <a:t>A Fraud Prediction Project </a:t>
            </a:r>
            <a:endParaRPr lang="en-NG" sz="7500" dirty="0">
              <a:solidFill>
                <a:srgbClr val="90DE42"/>
              </a:solidFill>
              <a:latin typeface="Comic Sans MS" panose="030F0702030302020204" pitchFamily="66" charset="0"/>
            </a:endParaRPr>
          </a:p>
        </p:txBody>
      </p:sp>
      <p:sp>
        <p:nvSpPr>
          <p:cNvPr id="3" name="Subtitle 2">
            <a:extLst>
              <a:ext uri="{FF2B5EF4-FFF2-40B4-BE49-F238E27FC236}">
                <a16:creationId xmlns:a16="http://schemas.microsoft.com/office/drawing/2014/main" id="{9DE43208-AF04-2B8C-4B00-C3A5460EDF8E}"/>
              </a:ext>
            </a:extLst>
          </p:cNvPr>
          <p:cNvSpPr>
            <a:spLocks noGrp="1"/>
          </p:cNvSpPr>
          <p:nvPr>
            <p:ph type="subTitle" idx="1"/>
          </p:nvPr>
        </p:nvSpPr>
        <p:spPr>
          <a:xfrm>
            <a:off x="75277" y="3667765"/>
            <a:ext cx="5461927" cy="1574801"/>
          </a:xfrm>
        </p:spPr>
        <p:txBody>
          <a:bodyPr anchor="t">
            <a:noAutofit/>
          </a:bodyPr>
          <a:lstStyle/>
          <a:p>
            <a:pPr algn="l"/>
            <a:r>
              <a:rPr lang="en-US" sz="4000" dirty="0">
                <a:solidFill>
                  <a:srgbClr val="92D050"/>
                </a:solidFill>
              </a:rPr>
              <a:t>Designed by Mmenim-Abasi Udoh </a:t>
            </a:r>
            <a:endParaRPr lang="en-NG" sz="4000" dirty="0">
              <a:solidFill>
                <a:srgbClr val="92D050"/>
              </a:solidFill>
            </a:endParaRPr>
          </a:p>
        </p:txBody>
      </p:sp>
      <p:pic>
        <p:nvPicPr>
          <p:cNvPr id="5" name="Picture 2" descr="Pluralcode Institute – American Council of Training and ...">
            <a:extLst>
              <a:ext uri="{FF2B5EF4-FFF2-40B4-BE49-F238E27FC236}">
                <a16:creationId xmlns:a16="http://schemas.microsoft.com/office/drawing/2014/main" id="{61449170-7432-0620-2C77-FB4B11AB66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87288" y="3"/>
            <a:ext cx="2204720" cy="236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379563"/>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AE5C-70D7-022D-E3F0-BA7B4A3D69C2}"/>
              </a:ext>
            </a:extLst>
          </p:cNvPr>
          <p:cNvSpPr>
            <a:spLocks noGrp="1"/>
          </p:cNvSpPr>
          <p:nvPr>
            <p:ph type="title"/>
          </p:nvPr>
        </p:nvSpPr>
        <p:spPr>
          <a:xfrm>
            <a:off x="612649" y="182880"/>
            <a:ext cx="10653579" cy="883920"/>
          </a:xfrm>
        </p:spPr>
        <p:txBody>
          <a:bodyPr>
            <a:normAutofit/>
          </a:bodyPr>
          <a:lstStyle/>
          <a:p>
            <a:pPr algn="ctr"/>
            <a:r>
              <a:rPr lang="en-US" sz="5000" dirty="0">
                <a:latin typeface="Comic Sans MS" panose="030F0702030302020204" pitchFamily="66" charset="0"/>
              </a:rPr>
              <a:t>Recommendations </a:t>
            </a:r>
            <a:endParaRPr lang="en-NG" sz="5000" dirty="0">
              <a:latin typeface="Comic Sans MS" panose="030F0702030302020204" pitchFamily="66" charset="0"/>
            </a:endParaRPr>
          </a:p>
        </p:txBody>
      </p:sp>
      <p:sp>
        <p:nvSpPr>
          <p:cNvPr id="3" name="TextBox 2">
            <a:extLst>
              <a:ext uri="{FF2B5EF4-FFF2-40B4-BE49-F238E27FC236}">
                <a16:creationId xmlns:a16="http://schemas.microsoft.com/office/drawing/2014/main" id="{5FB63F93-D32A-4C0B-ADDB-AC453C31FA68}"/>
              </a:ext>
            </a:extLst>
          </p:cNvPr>
          <p:cNvSpPr txBox="1"/>
          <p:nvPr/>
        </p:nvSpPr>
        <p:spPr>
          <a:xfrm>
            <a:off x="185928" y="1361440"/>
            <a:ext cx="11579351" cy="2824043"/>
          </a:xfrm>
          <a:prstGeom prst="rect">
            <a:avLst/>
          </a:prstGeom>
          <a:noFill/>
        </p:spPr>
        <p:txBody>
          <a:bodyPr wrap="square" rtlCol="0">
            <a:spAutoFit/>
          </a:bodyPr>
          <a:lstStyle/>
          <a:p>
            <a:pPr marL="342900" indent="-342900">
              <a:lnSpc>
                <a:spcPct val="150000"/>
              </a:lnSpc>
              <a:buAutoNum type="arabicPeriod"/>
            </a:pPr>
            <a:r>
              <a:rPr lang="en-US" sz="1500" b="0" i="0" dirty="0">
                <a:solidFill>
                  <a:srgbClr val="0D0D0D"/>
                </a:solidFill>
                <a:effectLst/>
                <a:latin typeface="Comic Sans MS" panose="030F0702030302020204" pitchFamily="66" charset="0"/>
              </a:rPr>
              <a:t>Based on the analysis of the top 5 jobs, with Materials engineer having the highest sum of fraudulent activities and Surveyor, land/geomatics having the lowest, I recommend implementing targeted fraud detection measures tailored to the specific characteristics and risks associated with each job category to mitigate potential losses effectively. One of these measure is implementing enhanced verification processes for transactions involving materials procurement or supplier payments. This could include cross-referencing invoices with supplier contracts, conducting regular audits of material purchases, and implementing automated anomaly detection algorithms to flag suspicious transactions. Also, regular reviews of land surveying projects, verifying the authenticity of property ownership documents, and implementing strict access controls to sensitive data and assets.</a:t>
            </a:r>
          </a:p>
        </p:txBody>
      </p:sp>
      <p:sp>
        <p:nvSpPr>
          <p:cNvPr id="4" name="TextBox 3">
            <a:extLst>
              <a:ext uri="{FF2B5EF4-FFF2-40B4-BE49-F238E27FC236}">
                <a16:creationId xmlns:a16="http://schemas.microsoft.com/office/drawing/2014/main" id="{0EB03328-6EAC-AD3E-211F-BF1C1E5C6F0A}"/>
              </a:ext>
            </a:extLst>
          </p:cNvPr>
          <p:cNvSpPr txBox="1"/>
          <p:nvPr/>
        </p:nvSpPr>
        <p:spPr>
          <a:xfrm>
            <a:off x="612649" y="4805680"/>
            <a:ext cx="10278871" cy="1092800"/>
          </a:xfrm>
          <a:prstGeom prst="rect">
            <a:avLst/>
          </a:prstGeom>
          <a:noFill/>
        </p:spPr>
        <p:txBody>
          <a:bodyPr wrap="square" rtlCol="0">
            <a:spAutoFit/>
          </a:bodyPr>
          <a:lstStyle/>
          <a:p>
            <a:pPr>
              <a:lnSpc>
                <a:spcPct val="150000"/>
              </a:lnSpc>
            </a:pPr>
            <a:r>
              <a:rPr lang="en-US" sz="1500" dirty="0">
                <a:latin typeface="Comic Sans MS" panose="030F0702030302020204" pitchFamily="66" charset="0"/>
                <a:ea typeface="Cambria" panose="02040503050406030204" pitchFamily="18" charset="0"/>
              </a:rPr>
              <a:t>2. </a:t>
            </a:r>
            <a:r>
              <a:rPr lang="en-US" sz="1500" b="0" i="0" dirty="0">
                <a:solidFill>
                  <a:srgbClr val="0D0D0D"/>
                </a:solidFill>
                <a:effectLst/>
                <a:latin typeface="Comic Sans MS" panose="030F0702030302020204" pitchFamily="66" charset="0"/>
                <a:ea typeface="Cambria" panose="02040503050406030204" pitchFamily="18" charset="0"/>
              </a:rPr>
              <a:t>To reduce fraud among genders, implement targeted fraud prevention measures tailored to the characteristics and transaction patterns associated with males, considering their higher contribution to the total sum of fraudulent activities as depicted in the donut chart.</a:t>
            </a:r>
            <a:endParaRPr lang="en-NG" sz="1500" dirty="0">
              <a:latin typeface="Comic Sans MS" panose="030F0702030302020204" pitchFamily="66" charset="0"/>
              <a:ea typeface="Cambria" panose="02040503050406030204" pitchFamily="18" charset="0"/>
            </a:endParaRPr>
          </a:p>
        </p:txBody>
      </p:sp>
    </p:spTree>
    <p:extLst>
      <p:ext uri="{BB962C8B-B14F-4D97-AF65-F5344CB8AC3E}">
        <p14:creationId xmlns:p14="http://schemas.microsoft.com/office/powerpoint/2010/main" val="11732975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DEAF7-05F0-DD00-2655-CE5F19BB7BEB}"/>
              </a:ext>
            </a:extLst>
          </p:cNvPr>
          <p:cNvSpPr txBox="1"/>
          <p:nvPr/>
        </p:nvSpPr>
        <p:spPr>
          <a:xfrm>
            <a:off x="243840" y="254000"/>
            <a:ext cx="11338560" cy="746551"/>
          </a:xfrm>
          <a:prstGeom prst="rect">
            <a:avLst/>
          </a:prstGeom>
          <a:noFill/>
        </p:spPr>
        <p:txBody>
          <a:bodyPr wrap="square" rtlCol="0">
            <a:spAutoFit/>
          </a:bodyPr>
          <a:lstStyle/>
          <a:p>
            <a:pPr>
              <a:lnSpc>
                <a:spcPct val="150000"/>
              </a:lnSpc>
            </a:pPr>
            <a:r>
              <a:rPr lang="en-US" sz="1500" b="0" i="0" dirty="0">
                <a:solidFill>
                  <a:srgbClr val="0D0D0D"/>
                </a:solidFill>
                <a:effectLst/>
                <a:latin typeface="Comic Sans MS" panose="030F0702030302020204" pitchFamily="66" charset="0"/>
              </a:rPr>
              <a:t>3. Based on the analysis of transaction amounts across different categories, implementing targeted monitoring and control measures for high-value categories such as </a:t>
            </a:r>
            <a:r>
              <a:rPr lang="en-US" sz="1500" b="0" i="0" dirty="0" err="1">
                <a:solidFill>
                  <a:srgbClr val="0D0D0D"/>
                </a:solidFill>
                <a:effectLst/>
                <a:latin typeface="Comic Sans MS" panose="030F0702030302020204" pitchFamily="66" charset="0"/>
              </a:rPr>
              <a:t>grocery_pos</a:t>
            </a:r>
            <a:r>
              <a:rPr lang="en-US" sz="1500" b="0" i="0" dirty="0">
                <a:solidFill>
                  <a:srgbClr val="0D0D0D"/>
                </a:solidFill>
                <a:effectLst/>
                <a:latin typeface="Comic Sans MS" panose="030F0702030302020204" pitchFamily="66" charset="0"/>
              </a:rPr>
              <a:t> could significantly reduce fraud risk and mitigate potential losses.</a:t>
            </a:r>
            <a:endParaRPr lang="en-NG" sz="1500" dirty="0">
              <a:latin typeface="Comic Sans MS" panose="030F0702030302020204" pitchFamily="66" charset="0"/>
            </a:endParaRPr>
          </a:p>
        </p:txBody>
      </p:sp>
      <p:sp>
        <p:nvSpPr>
          <p:cNvPr id="3" name="TextBox 2">
            <a:extLst>
              <a:ext uri="{FF2B5EF4-FFF2-40B4-BE49-F238E27FC236}">
                <a16:creationId xmlns:a16="http://schemas.microsoft.com/office/drawing/2014/main" id="{B1E3E651-D218-3508-E861-1CD0F8CC2AD7}"/>
              </a:ext>
            </a:extLst>
          </p:cNvPr>
          <p:cNvSpPr txBox="1"/>
          <p:nvPr/>
        </p:nvSpPr>
        <p:spPr>
          <a:xfrm>
            <a:off x="243840" y="1270000"/>
            <a:ext cx="11206480" cy="5286062"/>
          </a:xfrm>
          <a:prstGeom prst="rect">
            <a:avLst/>
          </a:prstGeom>
          <a:noFill/>
        </p:spPr>
        <p:txBody>
          <a:bodyPr wrap="square" rtlCol="0">
            <a:spAutoFit/>
          </a:bodyPr>
          <a:lstStyle/>
          <a:p>
            <a:pPr>
              <a:lnSpc>
                <a:spcPct val="150000"/>
              </a:lnSpc>
            </a:pPr>
            <a:r>
              <a:rPr lang="en-US" sz="1500" dirty="0">
                <a:latin typeface="Comic Sans MS" panose="030F0702030302020204" pitchFamily="66" charset="0"/>
              </a:rPr>
              <a:t>4. </a:t>
            </a:r>
            <a:r>
              <a:rPr lang="en-US" sz="1500" b="0" i="0" dirty="0">
                <a:solidFill>
                  <a:srgbClr val="0D0D0D"/>
                </a:solidFill>
                <a:effectLst/>
                <a:latin typeface="Comic Sans MS" panose="030F0702030302020204" pitchFamily="66" charset="0"/>
              </a:rPr>
              <a:t>Implementing targeted fraud prevention measures, such as enhanced transaction monitoring and stricter authentication protocols, specific to high-risk merchants like </a:t>
            </a:r>
            <a:r>
              <a:rPr lang="en-US" sz="1500" b="0" i="0" dirty="0" err="1">
                <a:solidFill>
                  <a:srgbClr val="0D0D0D"/>
                </a:solidFill>
                <a:effectLst/>
                <a:latin typeface="Comic Sans MS" panose="030F0702030302020204" pitchFamily="66" charset="0"/>
              </a:rPr>
              <a:t>fraud_Cormier</a:t>
            </a:r>
            <a:r>
              <a:rPr lang="en-US" sz="1500" b="0" i="0" dirty="0">
                <a:solidFill>
                  <a:srgbClr val="0D0D0D"/>
                </a:solidFill>
                <a:effectLst/>
                <a:latin typeface="Comic Sans MS" panose="030F0702030302020204" pitchFamily="66" charset="0"/>
              </a:rPr>
              <a:t> LLC, can significantly reduce fraudulent activities and mitigate potential losses.</a:t>
            </a:r>
          </a:p>
          <a:p>
            <a:pPr>
              <a:lnSpc>
                <a:spcPct val="150000"/>
              </a:lnSpc>
            </a:pPr>
            <a:endParaRPr lang="en-US" sz="1500" dirty="0">
              <a:solidFill>
                <a:srgbClr val="0D0D0D"/>
              </a:solidFill>
              <a:latin typeface="Comic Sans MS" panose="030F0702030302020204" pitchFamily="66" charset="0"/>
            </a:endParaRPr>
          </a:p>
          <a:p>
            <a:pPr algn="l">
              <a:lnSpc>
                <a:spcPct val="150000"/>
              </a:lnSpc>
            </a:pPr>
            <a:r>
              <a:rPr lang="en-US" sz="1500" b="0" i="0" dirty="0">
                <a:solidFill>
                  <a:srgbClr val="0D0D0D"/>
                </a:solidFill>
                <a:effectLst/>
                <a:latin typeface="Comic Sans MS" panose="030F0702030302020204" pitchFamily="66" charset="0"/>
              </a:rPr>
              <a:t>Here are some examples of stricter authentication protocols that can be implemented for high-risk merchants: </a:t>
            </a:r>
          </a:p>
          <a:p>
            <a:pPr marL="285750" indent="-285750" algn="l">
              <a:lnSpc>
                <a:spcPct val="150000"/>
              </a:lnSpc>
              <a:buFont typeface="Arial" panose="020B0604020202020204" pitchFamily="34" charset="0"/>
              <a:buChar char="•"/>
            </a:pPr>
            <a:r>
              <a:rPr lang="en-US" sz="1500" b="1" i="0" dirty="0">
                <a:solidFill>
                  <a:srgbClr val="0D0D0D"/>
                </a:solidFill>
                <a:effectLst/>
                <a:latin typeface="Comic Sans MS" panose="030F0702030302020204" pitchFamily="66" charset="0"/>
              </a:rPr>
              <a:t>Multi-Factor Authentication (MFA)</a:t>
            </a:r>
            <a:r>
              <a:rPr lang="en-US" sz="1500" b="0" i="0" dirty="0">
                <a:solidFill>
                  <a:srgbClr val="0D0D0D"/>
                </a:solidFill>
                <a:effectLst/>
                <a:latin typeface="Comic Sans MS" panose="030F0702030302020204" pitchFamily="66" charset="0"/>
              </a:rPr>
              <a:t>: Require customers to provide multiple forms of verification, such as passwords, biometrics (e.g., fingerprint or facial recognition), and one-time passcodes sent via SMS or email, before completing transactions with high-risk merchants.</a:t>
            </a:r>
          </a:p>
          <a:p>
            <a:pPr marL="285750" indent="-285750" algn="l">
              <a:lnSpc>
                <a:spcPct val="150000"/>
              </a:lnSpc>
              <a:buFont typeface="Arial" panose="020B0604020202020204" pitchFamily="34" charset="0"/>
              <a:buChar char="•"/>
            </a:pPr>
            <a:r>
              <a:rPr lang="en-US" sz="1500" b="1" i="0" dirty="0">
                <a:solidFill>
                  <a:srgbClr val="0D0D0D"/>
                </a:solidFill>
                <a:effectLst/>
                <a:latin typeface="Comic Sans MS" panose="030F0702030302020204" pitchFamily="66" charset="0"/>
              </a:rPr>
              <a:t>Device Authentication</a:t>
            </a:r>
            <a:r>
              <a:rPr lang="en-US" sz="1500" b="0" i="0" dirty="0">
                <a:solidFill>
                  <a:srgbClr val="0D0D0D"/>
                </a:solidFill>
                <a:effectLst/>
                <a:latin typeface="Comic Sans MS" panose="030F0702030302020204" pitchFamily="66" charset="0"/>
              </a:rPr>
              <a:t>: Implement device fingerprinting techniques to recognize and authenticate devices used for transactions. This involves analyzing unique device attributes such as device ID, IP address, and browser configuration to detect and prevent unauthorized access or fraudulent transactions.</a:t>
            </a:r>
          </a:p>
          <a:p>
            <a:pPr marL="285750" indent="-285750" algn="l">
              <a:lnSpc>
                <a:spcPct val="150000"/>
              </a:lnSpc>
              <a:buFont typeface="Arial" panose="020B0604020202020204" pitchFamily="34" charset="0"/>
              <a:buChar char="•"/>
            </a:pPr>
            <a:r>
              <a:rPr lang="en-US" sz="1500" b="1" i="0" dirty="0">
                <a:solidFill>
                  <a:srgbClr val="0D0D0D"/>
                </a:solidFill>
                <a:effectLst/>
                <a:latin typeface="Comic Sans MS" panose="030F0702030302020204" pitchFamily="66" charset="0"/>
              </a:rPr>
              <a:t>Transaction Velocity Limits</a:t>
            </a:r>
            <a:r>
              <a:rPr lang="en-US" sz="1500" b="0" i="0" dirty="0">
                <a:solidFill>
                  <a:srgbClr val="0D0D0D"/>
                </a:solidFill>
                <a:effectLst/>
                <a:latin typeface="Comic Sans MS" panose="030F0702030302020204" pitchFamily="66" charset="0"/>
              </a:rPr>
              <a:t>: Set limits on the frequency and volume of transactions processed by high-risk merchants within a specified time. Transactions exceeding these limits trigger additional scrutiny or require manual authorization to prevent fraudulent activities, such as rapid succession of small transactions or unusually large purchases</a:t>
            </a:r>
            <a:r>
              <a:rPr lang="en-US" b="0" i="0" dirty="0">
                <a:solidFill>
                  <a:srgbClr val="0D0D0D"/>
                </a:solidFill>
                <a:effectLst/>
                <a:latin typeface="Söhne"/>
              </a:rPr>
              <a:t>.</a:t>
            </a:r>
          </a:p>
          <a:p>
            <a:endParaRPr lang="en-NG" dirty="0"/>
          </a:p>
        </p:txBody>
      </p:sp>
    </p:spTree>
    <p:extLst>
      <p:ext uri="{BB962C8B-B14F-4D97-AF65-F5344CB8AC3E}">
        <p14:creationId xmlns:p14="http://schemas.microsoft.com/office/powerpoint/2010/main" val="2371138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700A61-57FF-5DBF-1697-36BD8B5C0CA2}"/>
              </a:ext>
            </a:extLst>
          </p:cNvPr>
          <p:cNvSpPr txBox="1"/>
          <p:nvPr/>
        </p:nvSpPr>
        <p:spPr>
          <a:xfrm>
            <a:off x="284480" y="193040"/>
            <a:ext cx="9641840" cy="663277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500" b="1" i="0" dirty="0">
                <a:solidFill>
                  <a:srgbClr val="0D0D0D"/>
                </a:solidFill>
                <a:effectLst/>
                <a:latin typeface="Comic Sans MS" panose="030F0702030302020204" pitchFamily="66" charset="0"/>
              </a:rPr>
              <a:t> Geolocation Verification</a:t>
            </a:r>
            <a:r>
              <a:rPr lang="en-US" sz="1500" b="0" i="0" dirty="0">
                <a:solidFill>
                  <a:srgbClr val="0D0D0D"/>
                </a:solidFill>
                <a:effectLst/>
                <a:latin typeface="Comic Sans MS" panose="030F0702030302020204" pitchFamily="66" charset="0"/>
              </a:rPr>
              <a:t>: Verify the geographical location of customers conducting transactions with high-risk merchants using geolocation data. Flag transactions originating from suspicious or unexpected locations for further investigation to prevent fraudulent activities involving stolen or compromised accounts.</a:t>
            </a:r>
          </a:p>
          <a:p>
            <a:pPr marL="285750" indent="-285750" algn="l">
              <a:lnSpc>
                <a:spcPct val="150000"/>
              </a:lnSpc>
              <a:buFont typeface="Arial" panose="020B0604020202020204" pitchFamily="34" charset="0"/>
              <a:buChar char="•"/>
            </a:pPr>
            <a:r>
              <a:rPr lang="en-US" sz="1500" b="1" i="0" dirty="0">
                <a:solidFill>
                  <a:srgbClr val="0D0D0D"/>
                </a:solidFill>
                <a:effectLst/>
                <a:latin typeface="Comic Sans MS" panose="030F0702030302020204" pitchFamily="66" charset="0"/>
              </a:rPr>
              <a:t>Behavioral Biometrics</a:t>
            </a:r>
            <a:r>
              <a:rPr lang="en-US" sz="1500" b="0" i="0" dirty="0">
                <a:solidFill>
                  <a:srgbClr val="0D0D0D"/>
                </a:solidFill>
                <a:effectLst/>
                <a:latin typeface="Comic Sans MS" panose="030F0702030302020204" pitchFamily="66" charset="0"/>
              </a:rPr>
              <a:t>: Utilize behavioral biometrics technology to analyze user behavior patterns during transactions, such as typing speed, mouse movements, and navigation patterns. Deviations from established behavior profiles can indicate potential fraud and trigger additional authentication measures.</a:t>
            </a:r>
          </a:p>
          <a:p>
            <a:pPr marL="285750" indent="-285750" algn="l">
              <a:lnSpc>
                <a:spcPct val="150000"/>
              </a:lnSpc>
              <a:buFont typeface="Arial" panose="020B0604020202020204" pitchFamily="34" charset="0"/>
              <a:buChar char="•"/>
            </a:pPr>
            <a:r>
              <a:rPr lang="en-US" sz="1500" b="1" i="0" dirty="0">
                <a:solidFill>
                  <a:srgbClr val="0D0D0D"/>
                </a:solidFill>
                <a:effectLst/>
                <a:latin typeface="Comic Sans MS" panose="030F0702030302020204" pitchFamily="66" charset="0"/>
              </a:rPr>
              <a:t>Transaction Monitoring Algorithms</a:t>
            </a:r>
            <a:r>
              <a:rPr lang="en-US" sz="1500" b="0" i="0" dirty="0">
                <a:solidFill>
                  <a:srgbClr val="0D0D0D"/>
                </a:solidFill>
                <a:effectLst/>
                <a:latin typeface="Comic Sans MS" panose="030F0702030302020204" pitchFamily="66" charset="0"/>
              </a:rPr>
              <a:t>: Deploy advanced fraud detection algorithms that analyze transaction patterns, historical data, and real-time behavior to identify anomalies and suspicious activities associated with high-risk merchants. Implement machine learning models that continuously learn and adapt to emerging fraud patterns to enhance detection accuracy.</a:t>
            </a:r>
          </a:p>
          <a:p>
            <a:pPr marL="285750" indent="-285750" algn="l">
              <a:lnSpc>
                <a:spcPct val="150000"/>
              </a:lnSpc>
              <a:buFont typeface="Arial" panose="020B0604020202020204" pitchFamily="34" charset="0"/>
              <a:buChar char="•"/>
            </a:pPr>
            <a:r>
              <a:rPr lang="en-US" sz="1500" b="1" i="0" dirty="0">
                <a:solidFill>
                  <a:srgbClr val="0D0D0D"/>
                </a:solidFill>
                <a:effectLst/>
                <a:latin typeface="Comic Sans MS" panose="030F0702030302020204" pitchFamily="66" charset="0"/>
              </a:rPr>
              <a:t>Customer Verification Checks</a:t>
            </a:r>
            <a:r>
              <a:rPr lang="en-US" sz="1500" b="0" i="0" dirty="0">
                <a:solidFill>
                  <a:srgbClr val="0D0D0D"/>
                </a:solidFill>
                <a:effectLst/>
                <a:latin typeface="Comic Sans MS" panose="030F0702030302020204" pitchFamily="66" charset="0"/>
              </a:rPr>
              <a:t>: Conduct thorough customer verification checks, such as verifying identity documents, conducting background checks, and validating contact information, for customers transacting with high-risk merchants, particularly for high-value or high-risk transactions.</a:t>
            </a:r>
          </a:p>
          <a:p>
            <a:pPr algn="l">
              <a:lnSpc>
                <a:spcPct val="150000"/>
              </a:lnSpc>
            </a:pPr>
            <a:endParaRPr lang="en-US" sz="1500" b="0" i="0" dirty="0">
              <a:solidFill>
                <a:srgbClr val="0D0D0D"/>
              </a:solidFill>
              <a:effectLst/>
              <a:latin typeface="Comic Sans MS" panose="030F0702030302020204" pitchFamily="66" charset="0"/>
            </a:endParaRPr>
          </a:p>
          <a:p>
            <a:pPr algn="l">
              <a:lnSpc>
                <a:spcPct val="150000"/>
              </a:lnSpc>
            </a:pPr>
            <a:r>
              <a:rPr lang="en-US" sz="1500" b="0" i="0" dirty="0">
                <a:solidFill>
                  <a:srgbClr val="0D0D0D"/>
                </a:solidFill>
                <a:effectLst/>
                <a:latin typeface="Comic Sans MS" panose="030F0702030302020204" pitchFamily="66" charset="0"/>
              </a:rPr>
              <a:t>By implementing these stricter authentication protocols, companies can strengthen their fraud prevention measures and reduce the likelihood of fraudulent activities, particularly when dealing with high-risk merchants.</a:t>
            </a:r>
          </a:p>
        </p:txBody>
      </p:sp>
    </p:spTree>
    <p:extLst>
      <p:ext uri="{BB962C8B-B14F-4D97-AF65-F5344CB8AC3E}">
        <p14:creationId xmlns:p14="http://schemas.microsoft.com/office/powerpoint/2010/main" val="207211070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55181B-7D52-DCA6-B9B3-1CAE2003079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58083"/>
            <a:ext cx="11948160" cy="6741833"/>
          </a:xfrm>
          <a:prstGeom prst="rect">
            <a:avLst/>
          </a:prstGeom>
        </p:spPr>
      </p:pic>
    </p:spTree>
    <p:extLst>
      <p:ext uri="{BB962C8B-B14F-4D97-AF65-F5344CB8AC3E}">
        <p14:creationId xmlns:p14="http://schemas.microsoft.com/office/powerpoint/2010/main" val="106629214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5B9334-3E03-4CA7-3616-4D3C9DC2C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67AAC-19CF-685E-15F7-84D209D5A95F}"/>
              </a:ext>
            </a:extLst>
          </p:cNvPr>
          <p:cNvSpPr>
            <a:spLocks noGrp="1"/>
          </p:cNvSpPr>
          <p:nvPr>
            <p:ph type="title"/>
          </p:nvPr>
        </p:nvSpPr>
        <p:spPr>
          <a:xfrm>
            <a:off x="1514856" y="548640"/>
            <a:ext cx="9884664" cy="1490472"/>
          </a:xfrm>
        </p:spPr>
        <p:txBody>
          <a:bodyPr vert="horz" lIns="91440" tIns="45720" rIns="91440" bIns="45720" rtlCol="0" anchor="t">
            <a:noAutofit/>
          </a:bodyPr>
          <a:lstStyle/>
          <a:p>
            <a:pPr algn="ctr" defTabSz="914400"/>
            <a:r>
              <a:rPr lang="en-US" sz="5000" b="1" kern="1200" dirty="0">
                <a:solidFill>
                  <a:schemeClr val="tx1"/>
                </a:solidFill>
                <a:latin typeface="Comic Sans MS" panose="030F0702030302020204" pitchFamily="66" charset="0"/>
              </a:rPr>
              <a:t>Overview and Statement of the Problem</a:t>
            </a:r>
          </a:p>
        </p:txBody>
      </p:sp>
      <p:sp>
        <p:nvSpPr>
          <p:cNvPr id="3" name="Content Placeholder 2">
            <a:extLst>
              <a:ext uri="{FF2B5EF4-FFF2-40B4-BE49-F238E27FC236}">
                <a16:creationId xmlns:a16="http://schemas.microsoft.com/office/drawing/2014/main" id="{943BC44C-2F6E-2040-13A5-FA38F5AAB90D}"/>
              </a:ext>
            </a:extLst>
          </p:cNvPr>
          <p:cNvSpPr>
            <a:spLocks/>
          </p:cNvSpPr>
          <p:nvPr/>
        </p:nvSpPr>
        <p:spPr>
          <a:xfrm>
            <a:off x="1713883" y="2217330"/>
            <a:ext cx="3697521" cy="3718043"/>
          </a:xfrm>
          <a:prstGeom prst="rect">
            <a:avLst/>
          </a:prstGeom>
        </p:spPr>
        <p:txBody>
          <a:bodyPr>
            <a:noAutofit/>
          </a:bodyPr>
          <a:lstStyle/>
          <a:p>
            <a:pPr defTabSz="704088">
              <a:lnSpc>
                <a:spcPct val="150000"/>
              </a:lnSpc>
              <a:spcAft>
                <a:spcPts val="600"/>
              </a:spcAft>
            </a:pPr>
            <a:r>
              <a:rPr lang="en-US" sz="1309" kern="1200" dirty="0">
                <a:solidFill>
                  <a:srgbClr val="0D0D0D"/>
                </a:solidFill>
                <a:latin typeface="Comic Sans MS" panose="030F0702030302020204" pitchFamily="66" charset="0"/>
                <a:ea typeface="+mn-ea"/>
                <a:cs typeface="+mn-cs"/>
              </a:rPr>
              <a:t>Fraudulent activities within the merchant sphere pose a significant threat to the financial industry. These activities not only result in financial losses for businesses but also erode trust among customers and stakeholders. Fraudulent merchants can engage in various deceptive practices, including unauthorized transactions, identity theft, and counterfeit goods, ultimately impacting the integrity of financial transactions and undermining the stability of the industry.</a:t>
            </a:r>
            <a:endParaRPr lang="en-NG" sz="1700" dirty="0">
              <a:latin typeface="Comic Sans MS" panose="030F0702030302020204" pitchFamily="66" charset="0"/>
            </a:endParaRPr>
          </a:p>
        </p:txBody>
      </p:sp>
      <p:sp>
        <p:nvSpPr>
          <p:cNvPr id="4" name="Content Placeholder 3">
            <a:extLst>
              <a:ext uri="{FF2B5EF4-FFF2-40B4-BE49-F238E27FC236}">
                <a16:creationId xmlns:a16="http://schemas.microsoft.com/office/drawing/2014/main" id="{09E001E6-EA79-0473-F2F1-A6AB4BE12172}"/>
              </a:ext>
            </a:extLst>
          </p:cNvPr>
          <p:cNvSpPr>
            <a:spLocks/>
          </p:cNvSpPr>
          <p:nvPr/>
        </p:nvSpPr>
        <p:spPr>
          <a:xfrm>
            <a:off x="5623499" y="2039112"/>
            <a:ext cx="4854617" cy="4069080"/>
          </a:xfrm>
          <a:prstGeom prst="rect">
            <a:avLst/>
          </a:prstGeom>
        </p:spPr>
        <p:txBody>
          <a:bodyPr>
            <a:noAutofit/>
          </a:bodyPr>
          <a:lstStyle/>
          <a:p>
            <a:pPr defTabSz="704088">
              <a:lnSpc>
                <a:spcPct val="170000"/>
              </a:lnSpc>
              <a:spcAft>
                <a:spcPts val="600"/>
              </a:spcAft>
            </a:pPr>
            <a:r>
              <a:rPr lang="en-US" sz="1309" kern="1200" dirty="0">
                <a:solidFill>
                  <a:srgbClr val="0D0D0D"/>
                </a:solidFill>
                <a:latin typeface="Comic Sans MS" panose="030F0702030302020204" pitchFamily="66" charset="0"/>
                <a:ea typeface="+mn-ea"/>
                <a:cs typeface="+mn-cs"/>
              </a:rPr>
              <a:t>The prevalence of fraudulent activities among merchants presents a critical challenge for organizations operating within the financial sector. Despite existing measures, the detection and prevention of fraudulent transactions remain complex and labor-intensive processes. Therefore, there is an urgent need to develop a robust machine learning model capable of accurately predicting fraudulent activities perpetrated by merchants. This model aims to assist organizations in making informed decisions regarding the selection of trustworthy customers and merchants, thereby mitigating financial risks and safeguarding the integrity of transactions.</a:t>
            </a:r>
            <a:endParaRPr lang="en-NG" sz="1700" dirty="0">
              <a:latin typeface="Comic Sans MS" panose="030F0702030302020204" pitchFamily="66" charset="0"/>
            </a:endParaRPr>
          </a:p>
        </p:txBody>
      </p:sp>
    </p:spTree>
    <p:extLst>
      <p:ext uri="{BB962C8B-B14F-4D97-AF65-F5344CB8AC3E}">
        <p14:creationId xmlns:p14="http://schemas.microsoft.com/office/powerpoint/2010/main" val="2699760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3DBD13-CC6F-C854-615C-D9D5DE6D28A4}"/>
              </a:ext>
            </a:extLst>
          </p:cNvPr>
          <p:cNvSpPr txBox="1"/>
          <p:nvPr/>
        </p:nvSpPr>
        <p:spPr>
          <a:xfrm>
            <a:off x="1960880" y="62786"/>
            <a:ext cx="7051040" cy="861774"/>
          </a:xfrm>
          <a:prstGeom prst="rect">
            <a:avLst/>
          </a:prstGeom>
          <a:noFill/>
        </p:spPr>
        <p:txBody>
          <a:bodyPr wrap="square" rtlCol="0">
            <a:spAutoFit/>
          </a:bodyPr>
          <a:lstStyle/>
          <a:p>
            <a:pPr algn="ctr"/>
            <a:r>
              <a:rPr lang="en-US" sz="5000" dirty="0">
                <a:latin typeface="Comic Sans MS" panose="030F0702030302020204" pitchFamily="66" charset="0"/>
              </a:rPr>
              <a:t>Description of columns </a:t>
            </a:r>
            <a:endParaRPr lang="en-NG" sz="5000" dirty="0">
              <a:latin typeface="Comic Sans MS" panose="030F0702030302020204" pitchFamily="66" charset="0"/>
            </a:endParaRPr>
          </a:p>
        </p:txBody>
      </p:sp>
      <p:sp>
        <p:nvSpPr>
          <p:cNvPr id="5" name="TextBox 4">
            <a:extLst>
              <a:ext uri="{FF2B5EF4-FFF2-40B4-BE49-F238E27FC236}">
                <a16:creationId xmlns:a16="http://schemas.microsoft.com/office/drawing/2014/main" id="{3729906D-A384-8B00-A8D6-87DC511DDED3}"/>
              </a:ext>
            </a:extLst>
          </p:cNvPr>
          <p:cNvSpPr txBox="1"/>
          <p:nvPr/>
        </p:nvSpPr>
        <p:spPr>
          <a:xfrm>
            <a:off x="121920" y="924560"/>
            <a:ext cx="11694160" cy="4751494"/>
          </a:xfrm>
          <a:prstGeom prst="rect">
            <a:avLst/>
          </a:prstGeom>
          <a:noFill/>
        </p:spPr>
        <p:txBody>
          <a:bodyPr wrap="square">
            <a:spAutoFit/>
          </a:bodyPr>
          <a:lstStyle/>
          <a:p>
            <a:pPr marL="342900" lvl="0" indent="-342900">
              <a:lnSpc>
                <a:spcPct val="170000"/>
              </a:lnSpc>
              <a:buFont typeface="Arial" panose="020B0604020202020204" pitchFamily="34" charset="0"/>
              <a:buChar char="•"/>
              <a:tabLst>
                <a:tab pos="457200" algn="l"/>
              </a:tabLst>
            </a:pPr>
            <a:r>
              <a:rPr lang="en-NG" sz="1500" b="1" dirty="0" err="1">
                <a:solidFill>
                  <a:srgbClr val="0D0D0D"/>
                </a:solidFill>
                <a:effectLst/>
                <a:latin typeface="Comic Sans MS" panose="030F0702030302020204" pitchFamily="66" charset="0"/>
                <a:ea typeface="Times New Roman" panose="02020603050405020304" pitchFamily="18" charset="0"/>
              </a:rPr>
              <a:t>trans_date_trans_time</a:t>
            </a:r>
            <a:r>
              <a:rPr lang="en-NG" sz="1500" dirty="0">
                <a:solidFill>
                  <a:srgbClr val="0D0D0D"/>
                </a:solidFill>
                <a:effectLst/>
                <a:latin typeface="Comic Sans MS" panose="030F0702030302020204" pitchFamily="66" charset="0"/>
                <a:ea typeface="Times New Roman" panose="02020603050405020304" pitchFamily="18" charset="0"/>
              </a:rPr>
              <a:t>: This column represents the date and time of the transaction, indicating when the transaction occurred.</a:t>
            </a:r>
            <a:endParaRPr lang="en-US" sz="1500" dirty="0">
              <a:latin typeface="Comic Sans MS" panose="030F0702030302020204" pitchFamily="66" charset="0"/>
              <a:ea typeface="Times New Roman" panose="02020603050405020304" pitchFamily="18" charset="0"/>
            </a:endParaRPr>
          </a:p>
          <a:p>
            <a:pPr marL="342900" lvl="0" indent="-342900">
              <a:lnSpc>
                <a:spcPct val="170000"/>
              </a:lnSpc>
              <a:buFont typeface="Arial" panose="020B0604020202020204" pitchFamily="34" charset="0"/>
              <a:buChar char="•"/>
              <a:tabLst>
                <a:tab pos="457200" algn="l"/>
              </a:tabLst>
            </a:pPr>
            <a:r>
              <a:rPr lang="en-NG" sz="1500" b="1" dirty="0" err="1">
                <a:solidFill>
                  <a:srgbClr val="0D0D0D"/>
                </a:solidFill>
                <a:effectLst/>
                <a:latin typeface="Comic Sans MS" panose="030F0702030302020204" pitchFamily="66" charset="0"/>
                <a:ea typeface="Times New Roman" panose="02020603050405020304" pitchFamily="18" charset="0"/>
              </a:rPr>
              <a:t>cc_num</a:t>
            </a:r>
            <a:r>
              <a:rPr lang="en-NG" sz="1500" dirty="0">
                <a:solidFill>
                  <a:srgbClr val="0D0D0D"/>
                </a:solidFill>
                <a:effectLst/>
                <a:latin typeface="Comic Sans MS" panose="030F0702030302020204" pitchFamily="66" charset="0"/>
                <a:ea typeface="Times New Roman" panose="02020603050405020304" pitchFamily="18" charset="0"/>
              </a:rPr>
              <a:t>: This column contains the credit card number used for the transaction, providing a unique identifier for each transaction.</a:t>
            </a:r>
            <a:endParaRPr lang="en-US" sz="1500" dirty="0">
              <a:latin typeface="Comic Sans MS" panose="030F0702030302020204" pitchFamily="66" charset="0"/>
              <a:ea typeface="Times New Roman" panose="02020603050405020304" pitchFamily="18" charset="0"/>
            </a:endParaRPr>
          </a:p>
          <a:p>
            <a:pPr marL="342900" lvl="0" indent="-342900">
              <a:lnSpc>
                <a:spcPct val="170000"/>
              </a:lnSpc>
              <a:buFont typeface="Arial" panose="020B0604020202020204" pitchFamily="34" charset="0"/>
              <a:buChar char="•"/>
              <a:tabLst>
                <a:tab pos="457200" algn="l"/>
              </a:tabLst>
            </a:pPr>
            <a:r>
              <a:rPr lang="en-NG" sz="1500" b="1" dirty="0">
                <a:solidFill>
                  <a:srgbClr val="0D0D0D"/>
                </a:solidFill>
                <a:effectLst/>
                <a:latin typeface="Comic Sans MS" panose="030F0702030302020204" pitchFamily="66" charset="0"/>
                <a:ea typeface="Times New Roman" panose="02020603050405020304" pitchFamily="18" charset="0"/>
              </a:rPr>
              <a:t>merchant</a:t>
            </a:r>
            <a:r>
              <a:rPr lang="en-NG" sz="1500" dirty="0">
                <a:solidFill>
                  <a:srgbClr val="0D0D0D"/>
                </a:solidFill>
                <a:effectLst/>
                <a:latin typeface="Comic Sans MS" panose="030F0702030302020204" pitchFamily="66" charset="0"/>
                <a:ea typeface="Times New Roman" panose="02020603050405020304" pitchFamily="18" charset="0"/>
              </a:rPr>
              <a:t>: The merchant column identifies the name or identifier of the merchant where the transaction took place.</a:t>
            </a:r>
            <a:endParaRPr lang="en-US" sz="1500" dirty="0">
              <a:latin typeface="Comic Sans MS" panose="030F0702030302020204" pitchFamily="66" charset="0"/>
              <a:ea typeface="Times New Roman" panose="02020603050405020304" pitchFamily="18" charset="0"/>
            </a:endParaRPr>
          </a:p>
          <a:p>
            <a:pPr marL="342900" lvl="0" indent="-342900">
              <a:lnSpc>
                <a:spcPct val="170000"/>
              </a:lnSpc>
              <a:buFont typeface="Arial" panose="020B0604020202020204" pitchFamily="34" charset="0"/>
              <a:buChar char="•"/>
              <a:tabLst>
                <a:tab pos="457200" algn="l"/>
              </a:tabLst>
            </a:pPr>
            <a:r>
              <a:rPr lang="en-NG" sz="1500" b="1" dirty="0">
                <a:solidFill>
                  <a:srgbClr val="0D0D0D"/>
                </a:solidFill>
                <a:effectLst/>
                <a:latin typeface="Comic Sans MS" panose="030F0702030302020204" pitchFamily="66" charset="0"/>
                <a:ea typeface="Times New Roman" panose="02020603050405020304" pitchFamily="18" charset="0"/>
              </a:rPr>
              <a:t>category</a:t>
            </a:r>
            <a:r>
              <a:rPr lang="en-NG" sz="1500" dirty="0">
                <a:solidFill>
                  <a:srgbClr val="0D0D0D"/>
                </a:solidFill>
                <a:effectLst/>
                <a:latin typeface="Comic Sans MS" panose="030F0702030302020204" pitchFamily="66" charset="0"/>
                <a:ea typeface="Times New Roman" panose="02020603050405020304" pitchFamily="18" charset="0"/>
              </a:rPr>
              <a:t>: This column specifies the category or type of transaction (e.g., groceries, dining, entertainment), providing context for the transaction.</a:t>
            </a:r>
            <a:endParaRPr lang="en-US" sz="1500" dirty="0">
              <a:latin typeface="Comic Sans MS" panose="030F0702030302020204" pitchFamily="66" charset="0"/>
              <a:ea typeface="Times New Roman" panose="02020603050405020304" pitchFamily="18" charset="0"/>
            </a:endParaRPr>
          </a:p>
          <a:p>
            <a:pPr marL="342900" lvl="0" indent="-342900">
              <a:lnSpc>
                <a:spcPct val="170000"/>
              </a:lnSpc>
              <a:buFont typeface="Arial" panose="020B0604020202020204" pitchFamily="34" charset="0"/>
              <a:buChar char="•"/>
              <a:tabLst>
                <a:tab pos="457200" algn="l"/>
              </a:tabLst>
            </a:pPr>
            <a:r>
              <a:rPr lang="en-NG" sz="1500" b="1" dirty="0">
                <a:solidFill>
                  <a:srgbClr val="0D0D0D"/>
                </a:solidFill>
                <a:effectLst/>
                <a:latin typeface="Comic Sans MS" panose="030F0702030302020204" pitchFamily="66" charset="0"/>
                <a:ea typeface="Times New Roman" panose="02020603050405020304" pitchFamily="18" charset="0"/>
              </a:rPr>
              <a:t>amt</a:t>
            </a:r>
            <a:r>
              <a:rPr lang="en-NG" sz="1500" dirty="0">
                <a:solidFill>
                  <a:srgbClr val="0D0D0D"/>
                </a:solidFill>
                <a:effectLst/>
                <a:latin typeface="Comic Sans MS" panose="030F0702030302020204" pitchFamily="66" charset="0"/>
                <a:ea typeface="Times New Roman" panose="02020603050405020304" pitchFamily="18" charset="0"/>
              </a:rPr>
              <a:t>: The amt column indicates the amount of money involved in the transaction, representing the transaction's monetary value.</a:t>
            </a:r>
            <a:endParaRPr lang="en-US" sz="1500" dirty="0">
              <a:latin typeface="Comic Sans MS" panose="030F0702030302020204" pitchFamily="66" charset="0"/>
              <a:ea typeface="Times New Roman" panose="02020603050405020304" pitchFamily="18" charset="0"/>
            </a:endParaRPr>
          </a:p>
          <a:p>
            <a:pPr marL="342900" lvl="0" indent="-342900">
              <a:lnSpc>
                <a:spcPct val="170000"/>
              </a:lnSpc>
              <a:buFont typeface="Arial" panose="020B0604020202020204" pitchFamily="34" charset="0"/>
              <a:buChar char="•"/>
              <a:tabLst>
                <a:tab pos="457200" algn="l"/>
              </a:tabLst>
            </a:pPr>
            <a:r>
              <a:rPr lang="en-NG" sz="1500" b="1" dirty="0">
                <a:solidFill>
                  <a:srgbClr val="0D0D0D"/>
                </a:solidFill>
                <a:effectLst/>
                <a:latin typeface="Comic Sans MS" panose="030F0702030302020204" pitchFamily="66" charset="0"/>
                <a:ea typeface="Times New Roman" panose="02020603050405020304" pitchFamily="18" charset="0"/>
              </a:rPr>
              <a:t>first, last</a:t>
            </a:r>
            <a:r>
              <a:rPr lang="en-NG" sz="1500" dirty="0">
                <a:solidFill>
                  <a:srgbClr val="0D0D0D"/>
                </a:solidFill>
                <a:effectLst/>
                <a:latin typeface="Comic Sans MS" panose="030F0702030302020204" pitchFamily="66" charset="0"/>
                <a:ea typeface="Times New Roman" panose="02020603050405020304" pitchFamily="18" charset="0"/>
              </a:rPr>
              <a:t>: These columns contain the first and last names of the customer involved in the transaction, providing customer identification details.</a:t>
            </a:r>
            <a:endParaRPr lang="en-US" sz="1500" dirty="0">
              <a:latin typeface="Comic Sans MS" panose="030F0702030302020204" pitchFamily="66" charset="0"/>
              <a:ea typeface="Times New Roman" panose="02020603050405020304" pitchFamily="18" charset="0"/>
            </a:endParaRPr>
          </a:p>
          <a:p>
            <a:pPr marL="342900" lvl="0" indent="-342900">
              <a:lnSpc>
                <a:spcPct val="170000"/>
              </a:lnSpc>
              <a:buFont typeface="Arial" panose="020B0604020202020204" pitchFamily="34" charset="0"/>
              <a:buChar char="•"/>
              <a:tabLst>
                <a:tab pos="457200" algn="l"/>
              </a:tabLst>
            </a:pPr>
            <a:r>
              <a:rPr lang="en-NG" sz="1500" b="1" dirty="0">
                <a:solidFill>
                  <a:srgbClr val="0D0D0D"/>
                </a:solidFill>
                <a:effectLst/>
                <a:latin typeface="Comic Sans MS" panose="030F0702030302020204" pitchFamily="66" charset="0"/>
                <a:ea typeface="Times New Roman" panose="02020603050405020304" pitchFamily="18" charset="0"/>
              </a:rPr>
              <a:t>gender</a:t>
            </a:r>
            <a:r>
              <a:rPr lang="en-NG" sz="1500" dirty="0">
                <a:solidFill>
                  <a:srgbClr val="0D0D0D"/>
                </a:solidFill>
                <a:effectLst/>
                <a:latin typeface="Comic Sans MS" panose="030F0702030302020204" pitchFamily="66" charset="0"/>
                <a:ea typeface="Times New Roman" panose="02020603050405020304" pitchFamily="18" charset="0"/>
              </a:rPr>
              <a:t>: The gender column indicates the gender of the customer involved in the transaction.</a:t>
            </a:r>
            <a:endParaRPr lang="en-US" sz="1500" dirty="0">
              <a:latin typeface="Comic Sans MS" panose="030F0702030302020204" pitchFamily="66" charset="0"/>
              <a:ea typeface="Times New Roman" panose="02020603050405020304" pitchFamily="18" charset="0"/>
            </a:endParaRPr>
          </a:p>
        </p:txBody>
      </p:sp>
    </p:spTree>
    <p:extLst>
      <p:ext uri="{BB962C8B-B14F-4D97-AF65-F5344CB8AC3E}">
        <p14:creationId xmlns:p14="http://schemas.microsoft.com/office/powerpoint/2010/main" val="1978641212"/>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3DBD13-CC6F-C854-615C-D9D5DE6D28A4}"/>
              </a:ext>
            </a:extLst>
          </p:cNvPr>
          <p:cNvSpPr txBox="1"/>
          <p:nvPr/>
        </p:nvSpPr>
        <p:spPr>
          <a:xfrm>
            <a:off x="1960880" y="62786"/>
            <a:ext cx="7051040" cy="861774"/>
          </a:xfrm>
          <a:prstGeom prst="rect">
            <a:avLst/>
          </a:prstGeom>
          <a:noFill/>
        </p:spPr>
        <p:txBody>
          <a:bodyPr wrap="square" rtlCol="0">
            <a:spAutoFit/>
          </a:bodyPr>
          <a:lstStyle/>
          <a:p>
            <a:pPr algn="ctr"/>
            <a:r>
              <a:rPr lang="en-US" sz="5000" dirty="0">
                <a:latin typeface="Comic Sans MS" panose="030F0702030302020204" pitchFamily="66" charset="0"/>
              </a:rPr>
              <a:t>Description of columns </a:t>
            </a:r>
            <a:endParaRPr lang="en-NG" sz="5000" dirty="0">
              <a:latin typeface="Comic Sans MS" panose="030F0702030302020204" pitchFamily="66" charset="0"/>
            </a:endParaRPr>
          </a:p>
        </p:txBody>
      </p:sp>
      <p:sp>
        <p:nvSpPr>
          <p:cNvPr id="5" name="TextBox 4">
            <a:extLst>
              <a:ext uri="{FF2B5EF4-FFF2-40B4-BE49-F238E27FC236}">
                <a16:creationId xmlns:a16="http://schemas.microsoft.com/office/drawing/2014/main" id="{3729906D-A384-8B00-A8D6-87DC511DDED3}"/>
              </a:ext>
            </a:extLst>
          </p:cNvPr>
          <p:cNvSpPr txBox="1"/>
          <p:nvPr/>
        </p:nvSpPr>
        <p:spPr>
          <a:xfrm>
            <a:off x="121920" y="924560"/>
            <a:ext cx="11694160" cy="5108001"/>
          </a:xfrm>
          <a:prstGeom prst="rect">
            <a:avLst/>
          </a:prstGeom>
          <a:noFill/>
        </p:spPr>
        <p:txBody>
          <a:bodyPr wrap="square">
            <a:spAutoFit/>
          </a:bodyPr>
          <a:lstStyle/>
          <a:p>
            <a:pPr marL="342900" indent="-342900">
              <a:lnSpc>
                <a:spcPct val="150000"/>
              </a:lnSpc>
              <a:buFont typeface="Arial" panose="020B0604020202020204" pitchFamily="34" charset="0"/>
              <a:buChar char="•"/>
              <a:tabLst>
                <a:tab pos="457200" algn="l"/>
              </a:tabLst>
            </a:pPr>
            <a:r>
              <a:rPr lang="en-NG" sz="1500" b="1" dirty="0">
                <a:solidFill>
                  <a:srgbClr val="0D0D0D"/>
                </a:solidFill>
                <a:effectLst/>
                <a:latin typeface="Comic Sans MS" panose="030F0702030302020204" pitchFamily="66" charset="0"/>
                <a:ea typeface="Times New Roman" panose="02020603050405020304" pitchFamily="18" charset="0"/>
              </a:rPr>
              <a:t>street, city, state, zip, </a:t>
            </a:r>
            <a:r>
              <a:rPr lang="en-NG" sz="1500" b="1" dirty="0" err="1">
                <a:solidFill>
                  <a:srgbClr val="0D0D0D"/>
                </a:solidFill>
                <a:effectLst/>
                <a:latin typeface="Comic Sans MS" panose="030F0702030302020204" pitchFamily="66" charset="0"/>
                <a:ea typeface="Times New Roman" panose="02020603050405020304" pitchFamily="18" charset="0"/>
              </a:rPr>
              <a:t>lat</a:t>
            </a:r>
            <a:r>
              <a:rPr lang="en-NG" sz="1500" b="1" dirty="0">
                <a:solidFill>
                  <a:srgbClr val="0D0D0D"/>
                </a:solidFill>
                <a:effectLst/>
                <a:latin typeface="Comic Sans MS" panose="030F0702030302020204" pitchFamily="66" charset="0"/>
                <a:ea typeface="Times New Roman" panose="02020603050405020304" pitchFamily="18" charset="0"/>
              </a:rPr>
              <a:t>, long, </a:t>
            </a:r>
            <a:r>
              <a:rPr lang="en-NG" sz="1500" b="1" dirty="0" err="1">
                <a:solidFill>
                  <a:srgbClr val="0D0D0D"/>
                </a:solidFill>
                <a:effectLst/>
                <a:latin typeface="Comic Sans MS" panose="030F0702030302020204" pitchFamily="66" charset="0"/>
                <a:ea typeface="Times New Roman" panose="02020603050405020304" pitchFamily="18" charset="0"/>
              </a:rPr>
              <a:t>city_pop</a:t>
            </a:r>
            <a:r>
              <a:rPr lang="en-NG" sz="1500" dirty="0">
                <a:solidFill>
                  <a:srgbClr val="0D0D0D"/>
                </a:solidFill>
                <a:effectLst/>
                <a:latin typeface="Comic Sans MS" panose="030F0702030302020204" pitchFamily="66" charset="0"/>
                <a:ea typeface="Times New Roman" panose="02020603050405020304" pitchFamily="18" charset="0"/>
              </a:rPr>
              <a:t>: These columns contain the address details of the transaction location, including the street address, city, state, ZIP code, latitude, longitude, and city population.</a:t>
            </a:r>
            <a:endParaRPr lang="en-US" sz="1500" b="1" dirty="0">
              <a:solidFill>
                <a:srgbClr val="0D0D0D"/>
              </a:solidFill>
              <a:effectLst/>
              <a:latin typeface="Comic Sans MS" panose="030F0702030302020204" pitchFamily="66" charset="0"/>
              <a:ea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NG" sz="1500" b="1" dirty="0">
                <a:solidFill>
                  <a:srgbClr val="0D0D0D"/>
                </a:solidFill>
                <a:effectLst/>
                <a:latin typeface="Comic Sans MS" panose="030F0702030302020204" pitchFamily="66" charset="0"/>
                <a:ea typeface="Times New Roman" panose="02020603050405020304" pitchFamily="18" charset="0"/>
              </a:rPr>
              <a:t>job</a:t>
            </a:r>
            <a:r>
              <a:rPr lang="en-NG" sz="1500" dirty="0">
                <a:solidFill>
                  <a:srgbClr val="0D0D0D"/>
                </a:solidFill>
                <a:effectLst/>
                <a:latin typeface="Comic Sans MS" panose="030F0702030302020204" pitchFamily="66" charset="0"/>
                <a:ea typeface="Times New Roman" panose="02020603050405020304" pitchFamily="18" charset="0"/>
              </a:rPr>
              <a:t>: The job column specifies the occupation or profession of the customer involved in the transaction.</a:t>
            </a:r>
            <a:endParaRPr lang="en-US" sz="1500" dirty="0">
              <a:latin typeface="Comic Sans MS" panose="030F0702030302020204" pitchFamily="66" charset="0"/>
              <a:ea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NG" sz="1500" b="1" dirty="0">
                <a:solidFill>
                  <a:srgbClr val="0D0D0D"/>
                </a:solidFill>
                <a:effectLst/>
                <a:latin typeface="Comic Sans MS" panose="030F0702030302020204" pitchFamily="66" charset="0"/>
                <a:ea typeface="Times New Roman" panose="02020603050405020304" pitchFamily="18" charset="0"/>
              </a:rPr>
              <a:t>dob</a:t>
            </a:r>
            <a:r>
              <a:rPr lang="en-NG" sz="1500" dirty="0">
                <a:solidFill>
                  <a:srgbClr val="0D0D0D"/>
                </a:solidFill>
                <a:effectLst/>
                <a:latin typeface="Comic Sans MS" panose="030F0702030302020204" pitchFamily="66" charset="0"/>
                <a:ea typeface="Times New Roman" panose="02020603050405020304" pitchFamily="18" charset="0"/>
              </a:rPr>
              <a:t>: The dob column contains the date of birth of the customer involved in the transaction, providing age-related information.</a:t>
            </a:r>
            <a:endParaRPr lang="en-US" sz="1500" dirty="0">
              <a:latin typeface="Comic Sans MS" panose="030F0702030302020204" pitchFamily="66" charset="0"/>
              <a:ea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NG" sz="1500" b="1" dirty="0" err="1">
                <a:solidFill>
                  <a:srgbClr val="0D0D0D"/>
                </a:solidFill>
                <a:effectLst/>
                <a:latin typeface="Comic Sans MS" panose="030F0702030302020204" pitchFamily="66" charset="0"/>
                <a:ea typeface="Times New Roman" panose="02020603050405020304" pitchFamily="18" charset="0"/>
              </a:rPr>
              <a:t>trans_num</a:t>
            </a:r>
            <a:r>
              <a:rPr lang="en-NG" sz="1500" dirty="0">
                <a:solidFill>
                  <a:srgbClr val="0D0D0D"/>
                </a:solidFill>
                <a:effectLst/>
                <a:latin typeface="Comic Sans MS" panose="030F0702030302020204" pitchFamily="66" charset="0"/>
                <a:ea typeface="Times New Roman" panose="02020603050405020304" pitchFamily="18" charset="0"/>
              </a:rPr>
              <a:t>: This column contains a unique transaction number or identifier, providing a reference for the transaction.</a:t>
            </a:r>
            <a:endParaRPr lang="en-US" sz="1500" dirty="0">
              <a:latin typeface="Comic Sans MS" panose="030F0702030302020204" pitchFamily="66" charset="0"/>
              <a:ea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NG" sz="1500" b="1" dirty="0" err="1">
                <a:solidFill>
                  <a:srgbClr val="0D0D0D"/>
                </a:solidFill>
                <a:effectLst/>
                <a:latin typeface="Comic Sans MS" panose="030F0702030302020204" pitchFamily="66" charset="0"/>
                <a:ea typeface="Times New Roman" panose="02020603050405020304" pitchFamily="18" charset="0"/>
              </a:rPr>
              <a:t>unix_time</a:t>
            </a:r>
            <a:r>
              <a:rPr lang="en-NG" sz="1500" dirty="0">
                <a:solidFill>
                  <a:srgbClr val="0D0D0D"/>
                </a:solidFill>
                <a:effectLst/>
                <a:latin typeface="Comic Sans MS" panose="030F0702030302020204" pitchFamily="66" charset="0"/>
                <a:ea typeface="Times New Roman" panose="02020603050405020304" pitchFamily="18" charset="0"/>
              </a:rPr>
              <a:t>: The </a:t>
            </a:r>
            <a:r>
              <a:rPr lang="en-NG" sz="1500" dirty="0" err="1">
                <a:solidFill>
                  <a:srgbClr val="0D0D0D"/>
                </a:solidFill>
                <a:effectLst/>
                <a:latin typeface="Comic Sans MS" panose="030F0702030302020204" pitchFamily="66" charset="0"/>
                <a:ea typeface="Times New Roman" panose="02020603050405020304" pitchFamily="18" charset="0"/>
              </a:rPr>
              <a:t>unix_time</a:t>
            </a:r>
            <a:r>
              <a:rPr lang="en-NG" sz="1500" dirty="0">
                <a:solidFill>
                  <a:srgbClr val="0D0D0D"/>
                </a:solidFill>
                <a:effectLst/>
                <a:latin typeface="Comic Sans MS" panose="030F0702030302020204" pitchFamily="66" charset="0"/>
                <a:ea typeface="Times New Roman" panose="02020603050405020304" pitchFamily="18" charset="0"/>
              </a:rPr>
              <a:t> column represents the timestamp of the transaction in Unix time format, indicating the transaction's time in seconds since the Unix epoch.</a:t>
            </a:r>
            <a:endParaRPr lang="en-US" sz="1500" dirty="0">
              <a:latin typeface="Comic Sans MS" panose="030F0702030302020204" pitchFamily="66" charset="0"/>
              <a:ea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NG" sz="1500" b="1" dirty="0" err="1">
                <a:solidFill>
                  <a:srgbClr val="0D0D0D"/>
                </a:solidFill>
                <a:effectLst/>
                <a:latin typeface="Comic Sans MS" panose="030F0702030302020204" pitchFamily="66" charset="0"/>
                <a:ea typeface="Times New Roman" panose="02020603050405020304" pitchFamily="18" charset="0"/>
              </a:rPr>
              <a:t>merch_lat</a:t>
            </a:r>
            <a:r>
              <a:rPr lang="en-NG" sz="1500" b="1" dirty="0">
                <a:solidFill>
                  <a:srgbClr val="0D0D0D"/>
                </a:solidFill>
                <a:effectLst/>
                <a:latin typeface="Comic Sans MS" panose="030F0702030302020204" pitchFamily="66" charset="0"/>
                <a:ea typeface="Times New Roman" panose="02020603050405020304" pitchFamily="18" charset="0"/>
              </a:rPr>
              <a:t>, </a:t>
            </a:r>
            <a:r>
              <a:rPr lang="en-NG" sz="1500" b="1" dirty="0" err="1">
                <a:solidFill>
                  <a:srgbClr val="0D0D0D"/>
                </a:solidFill>
                <a:effectLst/>
                <a:latin typeface="Comic Sans MS" panose="030F0702030302020204" pitchFamily="66" charset="0"/>
                <a:ea typeface="Times New Roman" panose="02020603050405020304" pitchFamily="18" charset="0"/>
              </a:rPr>
              <a:t>merch_long</a:t>
            </a:r>
            <a:r>
              <a:rPr lang="en-NG" sz="1500" dirty="0">
                <a:solidFill>
                  <a:srgbClr val="0D0D0D"/>
                </a:solidFill>
                <a:effectLst/>
                <a:latin typeface="Comic Sans MS" panose="030F0702030302020204" pitchFamily="66" charset="0"/>
                <a:ea typeface="Times New Roman" panose="02020603050405020304" pitchFamily="18" charset="0"/>
              </a:rPr>
              <a:t>: These columns contain the latitude and longitude coordinates of the merchant location where the transaction took place.</a:t>
            </a:r>
            <a:endParaRPr lang="en-US" sz="1500" dirty="0">
              <a:latin typeface="Comic Sans MS" panose="030F0702030302020204" pitchFamily="66" charset="0"/>
              <a:ea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NG" sz="1500" b="1" dirty="0">
                <a:solidFill>
                  <a:srgbClr val="0D0D0D"/>
                </a:solidFill>
                <a:effectLst/>
                <a:latin typeface="Comic Sans MS" panose="030F0702030302020204" pitchFamily="66" charset="0"/>
                <a:ea typeface="Times New Roman" panose="02020603050405020304" pitchFamily="18" charset="0"/>
              </a:rPr>
              <a:t>is_fraud</a:t>
            </a:r>
            <a:r>
              <a:rPr lang="en-NG" sz="1500" dirty="0">
                <a:solidFill>
                  <a:srgbClr val="0D0D0D"/>
                </a:solidFill>
                <a:effectLst/>
                <a:latin typeface="Comic Sans MS" panose="030F0702030302020204" pitchFamily="66" charset="0"/>
                <a:ea typeface="Times New Roman" panose="02020603050405020304" pitchFamily="18" charset="0"/>
              </a:rPr>
              <a:t>: The is_fraud column indicates whether the transaction is fraudulent (e.g., 1 for fraudulent, 0 for legitimate), serving as a binary indicator of fraudulent activity.</a:t>
            </a:r>
            <a:endParaRPr lang="en-NG" sz="1500" dirty="0">
              <a:effectLst/>
              <a:latin typeface="Comic Sans MS" panose="030F0702030302020204" pitchFamily="66" charset="0"/>
              <a:ea typeface="Times New Roman" panose="02020603050405020304" pitchFamily="18" charset="0"/>
            </a:endParaRPr>
          </a:p>
          <a:p>
            <a:pPr>
              <a:lnSpc>
                <a:spcPct val="150000"/>
              </a:lnSpc>
              <a:spcAft>
                <a:spcPts val="800"/>
              </a:spcAft>
            </a:pPr>
            <a:r>
              <a:rPr lang="en-NG"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lvl="0" indent="-342900">
              <a:lnSpc>
                <a:spcPct val="170000"/>
              </a:lnSpc>
              <a:buFont typeface="Arial" panose="020B0604020202020204" pitchFamily="34" charset="0"/>
              <a:buChar char="•"/>
              <a:tabLst>
                <a:tab pos="457200" algn="l"/>
              </a:tabLst>
            </a:pPr>
            <a:endParaRPr lang="en-NG" sz="1500" dirty="0">
              <a:effectLst/>
              <a:latin typeface="Comic Sans MS" panose="030F0702030302020204" pitchFamily="66" charset="0"/>
              <a:ea typeface="Times New Roman" panose="02020603050405020304" pitchFamily="18" charset="0"/>
            </a:endParaRPr>
          </a:p>
        </p:txBody>
      </p:sp>
    </p:spTree>
    <p:extLst>
      <p:ext uri="{BB962C8B-B14F-4D97-AF65-F5344CB8AC3E}">
        <p14:creationId xmlns:p14="http://schemas.microsoft.com/office/powerpoint/2010/main" val="34783119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F9224-4865-38B1-19CF-81F093FEED74}"/>
              </a:ext>
            </a:extLst>
          </p:cNvPr>
          <p:cNvSpPr>
            <a:spLocks noGrp="1"/>
          </p:cNvSpPr>
          <p:nvPr>
            <p:ph sz="half" idx="1"/>
          </p:nvPr>
        </p:nvSpPr>
        <p:spPr>
          <a:xfrm>
            <a:off x="114808" y="354038"/>
            <a:ext cx="3969512" cy="4136682"/>
          </a:xfrm>
        </p:spPr>
        <p:txBody>
          <a:bodyPr>
            <a:noAutofit/>
          </a:bodyPr>
          <a:lstStyle/>
          <a:p>
            <a:pPr marL="0" indent="0">
              <a:lnSpc>
                <a:spcPct val="170000"/>
              </a:lnSpc>
              <a:buNone/>
            </a:pPr>
            <a:r>
              <a:rPr lang="en-US" sz="3000" b="1" i="0" dirty="0">
                <a:solidFill>
                  <a:srgbClr val="0D0D0D"/>
                </a:solidFill>
                <a:effectLst/>
                <a:latin typeface="Comic Sans MS" panose="030F0702030302020204" pitchFamily="66" charset="0"/>
              </a:rPr>
              <a:t>Goals: </a:t>
            </a:r>
          </a:p>
          <a:p>
            <a:pPr marL="0" indent="0">
              <a:lnSpc>
                <a:spcPct val="170000"/>
              </a:lnSpc>
              <a:buNone/>
            </a:pPr>
            <a:r>
              <a:rPr lang="en-US" sz="1500" b="0" i="0" dirty="0">
                <a:solidFill>
                  <a:srgbClr val="0D0D0D"/>
                </a:solidFill>
                <a:effectLst/>
                <a:latin typeface="Comic Sans MS" panose="030F0702030302020204" pitchFamily="66" charset="0"/>
              </a:rPr>
              <a:t>The primary goal of this project is to create a machine learning model that effectively predicts fraudulent activities carried out by merchants. To achieve this goal, the following objectives have been outlined:</a:t>
            </a:r>
            <a:br>
              <a:rPr lang="en-US" sz="1500" b="0" i="0" dirty="0">
                <a:solidFill>
                  <a:srgbClr val="0D0D0D"/>
                </a:solidFill>
                <a:effectLst/>
                <a:latin typeface="Comic Sans MS" panose="030F0702030302020204" pitchFamily="66" charset="0"/>
              </a:rPr>
            </a:br>
            <a:endParaRPr lang="en-NG" sz="1500" dirty="0">
              <a:latin typeface="Comic Sans MS" panose="030F0702030302020204" pitchFamily="66" charset="0"/>
            </a:endParaRPr>
          </a:p>
        </p:txBody>
      </p:sp>
      <p:graphicFrame>
        <p:nvGraphicFramePr>
          <p:cNvPr id="6" name="Content Placeholder 3">
            <a:extLst>
              <a:ext uri="{FF2B5EF4-FFF2-40B4-BE49-F238E27FC236}">
                <a16:creationId xmlns:a16="http://schemas.microsoft.com/office/drawing/2014/main" id="{2DE1B8F4-2270-76AD-7E80-A94F80B404C0}"/>
              </a:ext>
            </a:extLst>
          </p:cNvPr>
          <p:cNvGraphicFramePr>
            <a:graphicFrameLocks noGrp="1"/>
          </p:cNvGraphicFramePr>
          <p:nvPr>
            <p:ph sz="half" idx="2"/>
            <p:extLst>
              <p:ext uri="{D42A27DB-BD31-4B8C-83A1-F6EECF244321}">
                <p14:modId xmlns:p14="http://schemas.microsoft.com/office/powerpoint/2010/main" val="105892975"/>
              </p:ext>
            </p:extLst>
          </p:nvPr>
        </p:nvGraphicFramePr>
        <p:xfrm>
          <a:off x="4084320" y="0"/>
          <a:ext cx="733044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778196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C092-415C-110D-4EBD-543206383404}"/>
              </a:ext>
            </a:extLst>
          </p:cNvPr>
          <p:cNvSpPr>
            <a:spLocks noGrp="1"/>
          </p:cNvSpPr>
          <p:nvPr>
            <p:ph type="title"/>
          </p:nvPr>
        </p:nvSpPr>
        <p:spPr>
          <a:xfrm>
            <a:off x="551689" y="223520"/>
            <a:ext cx="10653579" cy="1330960"/>
          </a:xfrm>
        </p:spPr>
        <p:txBody>
          <a:bodyPr>
            <a:noAutofit/>
          </a:bodyPr>
          <a:lstStyle/>
          <a:p>
            <a:pPr algn="ctr"/>
            <a:r>
              <a:rPr lang="en-US" sz="5000" dirty="0">
                <a:latin typeface="Comic Sans MS" panose="030F0702030302020204" pitchFamily="66" charset="0"/>
              </a:rPr>
              <a:t>Questions and Answers gotten from the data.</a:t>
            </a:r>
            <a:endParaRPr lang="en-NG" sz="5000" dirty="0">
              <a:latin typeface="Comic Sans MS" panose="030F0702030302020204" pitchFamily="66" charset="0"/>
            </a:endParaRPr>
          </a:p>
        </p:txBody>
      </p:sp>
      <p:sp>
        <p:nvSpPr>
          <p:cNvPr id="3" name="TextBox 2">
            <a:extLst>
              <a:ext uri="{FF2B5EF4-FFF2-40B4-BE49-F238E27FC236}">
                <a16:creationId xmlns:a16="http://schemas.microsoft.com/office/drawing/2014/main" id="{3BADAD17-4FD4-D4D3-5F91-69C786D39297}"/>
              </a:ext>
            </a:extLst>
          </p:cNvPr>
          <p:cNvSpPr txBox="1"/>
          <p:nvPr/>
        </p:nvSpPr>
        <p:spPr>
          <a:xfrm>
            <a:off x="223520" y="2194560"/>
            <a:ext cx="9652000" cy="4524315"/>
          </a:xfrm>
          <a:prstGeom prst="rect">
            <a:avLst/>
          </a:prstGeom>
          <a:noFill/>
        </p:spPr>
        <p:txBody>
          <a:bodyPr wrap="square" rtlCol="0">
            <a:spAutoFit/>
          </a:bodyPr>
          <a:lstStyle/>
          <a:p>
            <a:pPr marL="342900" indent="-342900">
              <a:lnSpc>
                <a:spcPct val="150000"/>
              </a:lnSpc>
              <a:buAutoNum type="arabicPeriod"/>
            </a:pPr>
            <a:r>
              <a:rPr lang="en-US" dirty="0">
                <a:latin typeface="Comic Sans MS" panose="030F0702030302020204" pitchFamily="66" charset="0"/>
              </a:rPr>
              <a:t>The dataset is gotten from the United States with 51 states and 894 cities. </a:t>
            </a:r>
          </a:p>
          <a:p>
            <a:pPr marL="342900" indent="-342900">
              <a:lnSpc>
                <a:spcPct val="150000"/>
              </a:lnSpc>
              <a:buAutoNum type="arabicPeriod"/>
            </a:pPr>
            <a:r>
              <a:rPr lang="en-US" dirty="0">
                <a:latin typeface="Comic Sans MS" panose="030F0702030302020204" pitchFamily="66" charset="0"/>
              </a:rPr>
              <a:t>The dataset has 693 merchants, 14 categories and 494 jobs.</a:t>
            </a:r>
          </a:p>
          <a:p>
            <a:pPr marL="342900" indent="-342900">
              <a:lnSpc>
                <a:spcPct val="150000"/>
              </a:lnSpc>
              <a:buAutoNum type="arabicPeriod"/>
            </a:pPr>
            <a:r>
              <a:rPr lang="en-US" b="1" i="0" dirty="0">
                <a:solidFill>
                  <a:srgbClr val="0D0D0D"/>
                </a:solidFill>
                <a:effectLst/>
                <a:latin typeface="Comic Sans MS" panose="030F0702030302020204" pitchFamily="66" charset="0"/>
              </a:rPr>
              <a:t> How does the transaction amount vary across different categories of transactions?</a:t>
            </a:r>
          </a:p>
          <a:p>
            <a:pPr>
              <a:lnSpc>
                <a:spcPct val="150000"/>
              </a:lnSpc>
            </a:pPr>
            <a:endParaRPr lang="en-US" b="1" dirty="0">
              <a:solidFill>
                <a:srgbClr val="0D0D0D"/>
              </a:solidFill>
              <a:latin typeface="Comic Sans MS" panose="030F0702030302020204" pitchFamily="66" charset="0"/>
            </a:endParaRPr>
          </a:p>
          <a:p>
            <a:pPr>
              <a:lnSpc>
                <a:spcPct val="150000"/>
              </a:lnSpc>
            </a:pPr>
            <a:r>
              <a:rPr lang="en-US" sz="1800" dirty="0">
                <a:solidFill>
                  <a:srgbClr val="252423"/>
                </a:solidFill>
                <a:effectLst/>
                <a:latin typeface="Comic Sans MS" panose="030F0702030302020204" pitchFamily="66" charset="0"/>
                <a:ea typeface="Aptos" panose="020B0004020202020204" pitchFamily="34" charset="0"/>
              </a:rPr>
              <a:t>The clustered bar chart was used to visualize these columns. </a:t>
            </a:r>
            <a:r>
              <a:rPr lang="en-NG" sz="1800" dirty="0">
                <a:solidFill>
                  <a:srgbClr val="252423"/>
                </a:solidFill>
                <a:effectLst/>
                <a:latin typeface="Comic Sans MS" panose="030F0702030302020204" pitchFamily="66" charset="0"/>
                <a:ea typeface="Aptos" panose="020B0004020202020204" pitchFamily="34" charset="0"/>
              </a:rPr>
              <a:t>At 14,460,822.38, </a:t>
            </a:r>
            <a:r>
              <a:rPr lang="en-NG" sz="1800" dirty="0" err="1">
                <a:solidFill>
                  <a:srgbClr val="252423"/>
                </a:solidFill>
                <a:effectLst/>
                <a:latin typeface="Comic Sans MS" panose="030F0702030302020204" pitchFamily="66" charset="0"/>
                <a:ea typeface="Aptos" panose="020B0004020202020204" pitchFamily="34" charset="0"/>
              </a:rPr>
              <a:t>grocery_pos</a:t>
            </a:r>
            <a:r>
              <a:rPr lang="en-NG" sz="1800" dirty="0">
                <a:solidFill>
                  <a:srgbClr val="252423"/>
                </a:solidFill>
                <a:effectLst/>
                <a:latin typeface="Comic Sans MS" panose="030F0702030302020204" pitchFamily="66" charset="0"/>
                <a:ea typeface="Aptos" panose="020B0004020202020204" pitchFamily="34" charset="0"/>
              </a:rPr>
              <a:t> had the highest Sum of amt and was 492.80% higher than </a:t>
            </a:r>
            <a:r>
              <a:rPr lang="en-NG" sz="1800" dirty="0" err="1">
                <a:solidFill>
                  <a:srgbClr val="252423"/>
                </a:solidFill>
                <a:effectLst/>
                <a:latin typeface="Comic Sans MS" panose="030F0702030302020204" pitchFamily="66" charset="0"/>
                <a:ea typeface="Aptos" panose="020B0004020202020204" pitchFamily="34" charset="0"/>
              </a:rPr>
              <a:t>grocery_net</a:t>
            </a:r>
            <a:r>
              <a:rPr lang="en-NG" sz="1800" dirty="0">
                <a:solidFill>
                  <a:srgbClr val="252423"/>
                </a:solidFill>
                <a:effectLst/>
                <a:latin typeface="Comic Sans MS" panose="030F0702030302020204" pitchFamily="66" charset="0"/>
                <a:ea typeface="Aptos" panose="020B0004020202020204" pitchFamily="34" charset="0"/>
              </a:rPr>
              <a:t>, which had the lowest Sum of amt at 2,439,412.68.</a:t>
            </a:r>
            <a:r>
              <a:rPr lang="en-NG" dirty="0">
                <a:effectLst/>
                <a:latin typeface="Comic Sans MS" panose="030F0702030302020204" pitchFamily="66" charset="0"/>
              </a:rPr>
              <a:t>﻿﻿ ﻿﻿</a:t>
            </a:r>
            <a:r>
              <a:rPr lang="en-US" dirty="0">
                <a:effectLst/>
                <a:latin typeface="Comic Sans MS" panose="030F0702030302020204" pitchFamily="66" charset="0"/>
              </a:rPr>
              <a:t>G</a:t>
            </a:r>
            <a:r>
              <a:rPr lang="en-NG" sz="1800" dirty="0" err="1">
                <a:solidFill>
                  <a:srgbClr val="252423"/>
                </a:solidFill>
                <a:effectLst/>
                <a:latin typeface="Comic Sans MS" panose="030F0702030302020204" pitchFamily="66" charset="0"/>
                <a:ea typeface="Aptos" panose="020B0004020202020204" pitchFamily="34" charset="0"/>
              </a:rPr>
              <a:t>rocery_pos</a:t>
            </a:r>
            <a:r>
              <a:rPr lang="en-NG" sz="1800" dirty="0">
                <a:solidFill>
                  <a:srgbClr val="252423"/>
                </a:solidFill>
                <a:effectLst/>
                <a:latin typeface="Comic Sans MS" panose="030F0702030302020204" pitchFamily="66" charset="0"/>
                <a:ea typeface="Aptos" panose="020B0004020202020204" pitchFamily="34" charset="0"/>
              </a:rPr>
              <a:t> accounted for 15.85% of Sum of amt.</a:t>
            </a:r>
            <a:r>
              <a:rPr lang="en-NG" dirty="0">
                <a:effectLst/>
                <a:latin typeface="Comic Sans MS" panose="030F0702030302020204" pitchFamily="66" charset="0"/>
              </a:rPr>
              <a:t>﻿﻿ ﻿﻿ ﻿﻿Across all </a:t>
            </a:r>
            <a:r>
              <a:rPr lang="en-NG" sz="1800" dirty="0">
                <a:solidFill>
                  <a:srgbClr val="252423"/>
                </a:solidFill>
                <a:effectLst/>
                <a:latin typeface="Comic Sans MS" panose="030F0702030302020204" pitchFamily="66" charset="0"/>
                <a:ea typeface="Aptos" panose="020B0004020202020204" pitchFamily="34" charset="0"/>
              </a:rPr>
              <a:t>14 category, Sum of amt ranged from 2,439,412.68 to 14,460,822.38.</a:t>
            </a:r>
            <a:r>
              <a:rPr lang="en-NG" dirty="0">
                <a:effectLst/>
                <a:latin typeface="Comic Sans MS" panose="030F0702030302020204" pitchFamily="66" charset="0"/>
              </a:rPr>
              <a:t>﻿﻿ </a:t>
            </a:r>
            <a:r>
              <a:rPr lang="en-US" dirty="0">
                <a:latin typeface="Comic Sans MS" panose="030F0702030302020204" pitchFamily="66" charset="0"/>
              </a:rPr>
              <a:t> </a:t>
            </a:r>
          </a:p>
          <a:p>
            <a:endParaRPr lang="en-NG" dirty="0"/>
          </a:p>
        </p:txBody>
      </p:sp>
    </p:spTree>
    <p:extLst>
      <p:ext uri="{BB962C8B-B14F-4D97-AF65-F5344CB8AC3E}">
        <p14:creationId xmlns:p14="http://schemas.microsoft.com/office/powerpoint/2010/main" val="4845461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0FEF5-477C-324B-2AF0-8F8921DC2A59}"/>
              </a:ext>
            </a:extLst>
          </p:cNvPr>
          <p:cNvSpPr txBox="1"/>
          <p:nvPr/>
        </p:nvSpPr>
        <p:spPr>
          <a:xfrm>
            <a:off x="477520" y="518160"/>
            <a:ext cx="10393680" cy="1714252"/>
          </a:xfrm>
          <a:prstGeom prst="rect">
            <a:avLst/>
          </a:prstGeom>
          <a:noFill/>
        </p:spPr>
        <p:txBody>
          <a:bodyPr wrap="square" rtlCol="0">
            <a:spAutoFit/>
          </a:bodyPr>
          <a:lstStyle/>
          <a:p>
            <a:r>
              <a:rPr lang="en-US" dirty="0"/>
              <a:t>4. </a:t>
            </a:r>
            <a:r>
              <a:rPr lang="en-US" b="1" i="0" dirty="0">
                <a:solidFill>
                  <a:srgbClr val="0D0D0D"/>
                </a:solidFill>
                <a:effectLst/>
                <a:latin typeface="Söhne"/>
              </a:rPr>
              <a:t>What are the top 10 most common merchants?</a:t>
            </a:r>
          </a:p>
          <a:p>
            <a:pPr>
              <a:lnSpc>
                <a:spcPct val="150000"/>
              </a:lnSpc>
            </a:pPr>
            <a:r>
              <a:rPr lang="en-US" sz="1500" b="0" i="0" dirty="0">
                <a:solidFill>
                  <a:srgbClr val="252423"/>
                </a:solidFill>
                <a:effectLst/>
                <a:latin typeface="Comic Sans MS" panose="030F0702030302020204" pitchFamily="66" charset="0"/>
              </a:rPr>
              <a:t>The clustered bar chart was used to visualize the sum of is_fraud </a:t>
            </a:r>
            <a:r>
              <a:rPr lang="en-US" sz="1500" dirty="0">
                <a:solidFill>
                  <a:srgbClr val="252423"/>
                </a:solidFill>
                <a:latin typeface="Comic Sans MS" panose="030F0702030302020204" pitchFamily="66" charset="0"/>
              </a:rPr>
              <a:t>and merchant columns. Using the top 10 merchants, </a:t>
            </a:r>
            <a:r>
              <a:rPr lang="en-US" sz="1500" b="0" i="0" dirty="0" err="1">
                <a:solidFill>
                  <a:srgbClr val="252423"/>
                </a:solidFill>
                <a:effectLst/>
                <a:latin typeface="Comic Sans MS" panose="030F0702030302020204" pitchFamily="66" charset="0"/>
              </a:rPr>
              <a:t>fraud_Cormier</a:t>
            </a:r>
            <a:r>
              <a:rPr lang="en-US" sz="1500" b="0" i="0" dirty="0">
                <a:solidFill>
                  <a:srgbClr val="252423"/>
                </a:solidFill>
                <a:effectLst/>
                <a:latin typeface="Comic Sans MS" panose="030F0702030302020204" pitchFamily="66" charset="0"/>
              </a:rPr>
              <a:t> LLC had 48 and </a:t>
            </a:r>
            <a:r>
              <a:rPr lang="en-US" sz="1500" dirty="0">
                <a:solidFill>
                  <a:srgbClr val="252423"/>
                </a:solidFill>
                <a:latin typeface="Comic Sans MS" panose="030F0702030302020204" pitchFamily="66" charset="0"/>
              </a:rPr>
              <a:t>had </a:t>
            </a:r>
            <a:r>
              <a:rPr lang="en-US" sz="1500" b="0" i="0" dirty="0">
                <a:solidFill>
                  <a:srgbClr val="252423"/>
                </a:solidFill>
                <a:effectLst/>
                <a:latin typeface="Comic Sans MS" panose="030F0702030302020204" pitchFamily="66" charset="0"/>
              </a:rPr>
              <a:t>the highest Sum of is_fraud and was 500.00% higher than </a:t>
            </a:r>
            <a:r>
              <a:rPr lang="en-US" sz="1500" b="0" i="0" dirty="0" err="1">
                <a:solidFill>
                  <a:srgbClr val="252423"/>
                </a:solidFill>
                <a:effectLst/>
                <a:latin typeface="Comic Sans MS" panose="030F0702030302020204" pitchFamily="66" charset="0"/>
              </a:rPr>
              <a:t>fraud_Dickinson</a:t>
            </a:r>
            <a:r>
              <a:rPr lang="en-US" sz="1500" b="0" i="0" dirty="0">
                <a:solidFill>
                  <a:srgbClr val="252423"/>
                </a:solidFill>
                <a:effectLst/>
                <a:latin typeface="Comic Sans MS" panose="030F0702030302020204" pitchFamily="66" charset="0"/>
              </a:rPr>
              <a:t> Ltd, which had the lowest Sum of is_fraud at 8.﻿﻿ ﻿﻿﻿</a:t>
            </a:r>
            <a:r>
              <a:rPr lang="en-US" sz="1500" b="0" i="0" dirty="0" err="1">
                <a:solidFill>
                  <a:srgbClr val="252423"/>
                </a:solidFill>
                <a:effectLst/>
                <a:latin typeface="Comic Sans MS" panose="030F0702030302020204" pitchFamily="66" charset="0"/>
              </a:rPr>
              <a:t>fraud_Cormier</a:t>
            </a:r>
            <a:r>
              <a:rPr lang="en-US" sz="1500" b="0" i="0" dirty="0">
                <a:solidFill>
                  <a:srgbClr val="252423"/>
                </a:solidFill>
                <a:effectLst/>
                <a:latin typeface="Comic Sans MS" panose="030F0702030302020204" pitchFamily="66" charset="0"/>
              </a:rPr>
              <a:t> LLC accounted for 18.05% of Sum of is_fraud.﻿﻿ ﻿﻿ ﻿﻿Across the top 10 merchants, Sum of is_fraud ranged from 8 to 48.﻿﻿ ﻿﻿ ﻿</a:t>
            </a:r>
            <a:endParaRPr lang="en-NG" sz="1500" dirty="0">
              <a:latin typeface="Comic Sans MS" panose="030F0702030302020204" pitchFamily="66" charset="0"/>
            </a:endParaRPr>
          </a:p>
        </p:txBody>
      </p:sp>
      <p:sp>
        <p:nvSpPr>
          <p:cNvPr id="3" name="TextBox 2">
            <a:extLst>
              <a:ext uri="{FF2B5EF4-FFF2-40B4-BE49-F238E27FC236}">
                <a16:creationId xmlns:a16="http://schemas.microsoft.com/office/drawing/2014/main" id="{22307C4A-7850-CA20-10F5-72C143008406}"/>
              </a:ext>
            </a:extLst>
          </p:cNvPr>
          <p:cNvSpPr txBox="1"/>
          <p:nvPr/>
        </p:nvSpPr>
        <p:spPr>
          <a:xfrm>
            <a:off x="325120" y="2814320"/>
            <a:ext cx="10109200" cy="2331729"/>
          </a:xfrm>
          <a:prstGeom prst="rect">
            <a:avLst/>
          </a:prstGeom>
          <a:noFill/>
        </p:spPr>
        <p:txBody>
          <a:bodyPr wrap="square" rtlCol="0">
            <a:spAutoFit/>
          </a:bodyPr>
          <a:lstStyle/>
          <a:p>
            <a:pPr>
              <a:lnSpc>
                <a:spcPct val="200000"/>
              </a:lnSpc>
            </a:pPr>
            <a:r>
              <a:rPr lang="en-US" sz="1500" dirty="0">
                <a:latin typeface="Comic Sans MS" panose="030F0702030302020204" pitchFamily="66" charset="0"/>
              </a:rPr>
              <a:t>5. </a:t>
            </a:r>
            <a:r>
              <a:rPr lang="en-US" sz="1500" b="1" i="0" dirty="0">
                <a:solidFill>
                  <a:srgbClr val="0D0D0D"/>
                </a:solidFill>
                <a:effectLst/>
                <a:latin typeface="Comic Sans MS" panose="030F0702030302020204" pitchFamily="66" charset="0"/>
              </a:rPr>
              <a:t>Which states have the highest number of fraudulent transactions?</a:t>
            </a:r>
            <a:br>
              <a:rPr lang="en-US" sz="1500" b="0" i="0" dirty="0">
                <a:solidFill>
                  <a:srgbClr val="252423"/>
                </a:solidFill>
                <a:effectLst/>
                <a:latin typeface="Comic Sans MS" panose="030F0702030302020204" pitchFamily="66" charset="0"/>
              </a:rPr>
            </a:br>
            <a:r>
              <a:rPr lang="en-US" sz="1500" dirty="0">
                <a:solidFill>
                  <a:srgbClr val="252423"/>
                </a:solidFill>
                <a:latin typeface="Comic Sans MS" panose="030F0702030302020204" pitchFamily="66" charset="0"/>
              </a:rPr>
              <a:t>The column chart was used in analyzing these columns. </a:t>
            </a:r>
            <a:r>
              <a:rPr lang="en-US" sz="1500" b="0" i="0" dirty="0">
                <a:solidFill>
                  <a:srgbClr val="252423"/>
                </a:solidFill>
                <a:effectLst/>
                <a:latin typeface="Comic Sans MS" panose="030F0702030302020204" pitchFamily="66" charset="0"/>
              </a:rPr>
              <a:t>At 555, New York had the highest Sum of is_fraud and was 168.12% higher than Minnesota, which had the lowest Sum of is_fraud at 207.﻿﻿ ﻿﻿ New York accounted for 16.68% of Sum of is_fraud.﻿﻿ ﻿﻿ ﻿﻿Across the 10 states that were filtered, the Sum of is_fraud ranged from 207 to 555.﻿﻿ ﻿﻿ ﻿</a:t>
            </a:r>
            <a:endParaRPr lang="en-NG" sz="1500" dirty="0">
              <a:latin typeface="Comic Sans MS" panose="030F0702030302020204" pitchFamily="66" charset="0"/>
            </a:endParaRPr>
          </a:p>
        </p:txBody>
      </p:sp>
    </p:spTree>
    <p:extLst>
      <p:ext uri="{BB962C8B-B14F-4D97-AF65-F5344CB8AC3E}">
        <p14:creationId xmlns:p14="http://schemas.microsoft.com/office/powerpoint/2010/main" val="3482516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7123A1-EEF1-EB05-2344-01F35DE66670}"/>
              </a:ext>
            </a:extLst>
          </p:cNvPr>
          <p:cNvSpPr txBox="1"/>
          <p:nvPr/>
        </p:nvSpPr>
        <p:spPr>
          <a:xfrm>
            <a:off x="660400" y="579120"/>
            <a:ext cx="9692640" cy="1783502"/>
          </a:xfrm>
          <a:prstGeom prst="rect">
            <a:avLst/>
          </a:prstGeom>
          <a:noFill/>
        </p:spPr>
        <p:txBody>
          <a:bodyPr wrap="square" rtlCol="0">
            <a:spAutoFit/>
          </a:bodyPr>
          <a:lstStyle/>
          <a:p>
            <a:pPr>
              <a:lnSpc>
                <a:spcPct val="150000"/>
              </a:lnSpc>
            </a:pPr>
            <a:r>
              <a:rPr lang="en-US" sz="1500" dirty="0">
                <a:latin typeface="Comic Sans MS" panose="030F0702030302020204" pitchFamily="66" charset="0"/>
              </a:rPr>
              <a:t>6. </a:t>
            </a:r>
            <a:r>
              <a:rPr lang="en-US" sz="1500" b="1" i="0" dirty="0">
                <a:solidFill>
                  <a:srgbClr val="0D0D0D"/>
                </a:solidFill>
                <a:effectLst/>
                <a:latin typeface="Comic Sans MS" panose="030F0702030302020204" pitchFamily="66" charset="0"/>
              </a:rPr>
              <a:t>How does the average transaction amount vary by year?</a:t>
            </a:r>
            <a:br>
              <a:rPr lang="en-US" sz="1500" b="0" i="0" dirty="0">
                <a:solidFill>
                  <a:srgbClr val="252423"/>
                </a:solidFill>
                <a:effectLst/>
                <a:latin typeface="Comic Sans MS" panose="030F0702030302020204" pitchFamily="66" charset="0"/>
              </a:rPr>
            </a:br>
            <a:r>
              <a:rPr lang="en-US" sz="1500" b="0" i="0" dirty="0">
                <a:solidFill>
                  <a:srgbClr val="252423"/>
                </a:solidFill>
                <a:effectLst/>
                <a:latin typeface="Comic Sans MS" panose="030F0702030302020204" pitchFamily="66" charset="0"/>
              </a:rPr>
              <a:t>﻿The line chart was used in visualizing this dataset. Sum of is_fraud trended down, resulting in a 33.99% decrease between January 2019 and June 2020.﻿﻿ ﻿﻿ ﻿﻿Sum of is_fraud started trending down on February 2020, falling by 0.60% (2) in 4 months.﻿﻿ ﻿﻿Sum of is_fraud dropped from 336 to 334 during its steepest decline between February 2020 and June 2020.﻿﻿ ﻿﻿ ﻿</a:t>
            </a:r>
            <a:endParaRPr lang="en-NG" sz="1500" dirty="0">
              <a:latin typeface="Comic Sans MS" panose="030F0702030302020204" pitchFamily="66" charset="0"/>
            </a:endParaRPr>
          </a:p>
        </p:txBody>
      </p:sp>
      <p:sp>
        <p:nvSpPr>
          <p:cNvPr id="4" name="TextBox 3">
            <a:extLst>
              <a:ext uri="{FF2B5EF4-FFF2-40B4-BE49-F238E27FC236}">
                <a16:creationId xmlns:a16="http://schemas.microsoft.com/office/drawing/2014/main" id="{93A81C72-5D16-E9E3-9CCA-3258D93B95F4}"/>
              </a:ext>
            </a:extLst>
          </p:cNvPr>
          <p:cNvSpPr txBox="1"/>
          <p:nvPr/>
        </p:nvSpPr>
        <p:spPr>
          <a:xfrm>
            <a:off x="558800" y="2600960"/>
            <a:ext cx="9418320" cy="1091004"/>
          </a:xfrm>
          <a:prstGeom prst="rect">
            <a:avLst/>
          </a:prstGeom>
          <a:noFill/>
        </p:spPr>
        <p:txBody>
          <a:bodyPr wrap="square" rtlCol="0">
            <a:spAutoFit/>
          </a:bodyPr>
          <a:lstStyle/>
          <a:p>
            <a:pPr>
              <a:lnSpc>
                <a:spcPct val="150000"/>
              </a:lnSpc>
            </a:pPr>
            <a:r>
              <a:rPr lang="en-US" sz="1500" dirty="0">
                <a:latin typeface="Comic Sans MS" panose="030F0702030302020204" pitchFamily="66" charset="0"/>
              </a:rPr>
              <a:t>7. </a:t>
            </a:r>
            <a:r>
              <a:rPr lang="en-US" sz="1500" b="1" i="0" dirty="0">
                <a:solidFill>
                  <a:srgbClr val="0D0D0D"/>
                </a:solidFill>
                <a:effectLst/>
                <a:latin typeface="Comic Sans MS" panose="030F0702030302020204" pitchFamily="66" charset="0"/>
              </a:rPr>
              <a:t>How does the gender distribution look among fraudsters?</a:t>
            </a:r>
            <a:endParaRPr lang="en-US" sz="1500" b="1" dirty="0">
              <a:solidFill>
                <a:srgbClr val="0D0D0D"/>
              </a:solidFill>
              <a:latin typeface="Comic Sans MS" panose="030F0702030302020204" pitchFamily="66" charset="0"/>
            </a:endParaRPr>
          </a:p>
          <a:p>
            <a:pPr>
              <a:lnSpc>
                <a:spcPct val="150000"/>
              </a:lnSpc>
            </a:pPr>
            <a:r>
              <a:rPr lang="en-US" sz="1500" dirty="0">
                <a:solidFill>
                  <a:srgbClr val="252423"/>
                </a:solidFill>
                <a:latin typeface="Comic Sans MS" panose="030F0702030302020204" pitchFamily="66" charset="0"/>
              </a:rPr>
              <a:t>The donut chart was used in summarizing the columns. </a:t>
            </a:r>
            <a:r>
              <a:rPr lang="en-US" sz="1500" b="0" i="0" dirty="0">
                <a:solidFill>
                  <a:srgbClr val="252423"/>
                </a:solidFill>
                <a:effectLst/>
                <a:latin typeface="Comic Sans MS" panose="030F0702030302020204" pitchFamily="66" charset="0"/>
              </a:rPr>
              <a:t>﻿Sum of is_fraud for Males are (3771) was higher than Females (3735).﻿﻿ ﻿﻿ ﻿﻿</a:t>
            </a:r>
            <a:r>
              <a:rPr lang="en-US" sz="1500" dirty="0">
                <a:solidFill>
                  <a:srgbClr val="252423"/>
                </a:solidFill>
                <a:latin typeface="Comic Sans MS" panose="030F0702030302020204" pitchFamily="66" charset="0"/>
              </a:rPr>
              <a:t>The males </a:t>
            </a:r>
            <a:r>
              <a:rPr lang="en-US" sz="1500" b="0" i="0" dirty="0">
                <a:solidFill>
                  <a:srgbClr val="252423"/>
                </a:solidFill>
                <a:effectLst/>
                <a:latin typeface="Comic Sans MS" panose="030F0702030302020204" pitchFamily="66" charset="0"/>
              </a:rPr>
              <a:t>accounted for 50.24% of Sum of is_fraud.﻿﻿ ﻿﻿ ﻿</a:t>
            </a:r>
            <a:endParaRPr lang="en-NG" sz="1500" dirty="0">
              <a:latin typeface="Comic Sans MS" panose="030F0702030302020204" pitchFamily="66" charset="0"/>
            </a:endParaRPr>
          </a:p>
        </p:txBody>
      </p:sp>
      <p:sp>
        <p:nvSpPr>
          <p:cNvPr id="5" name="TextBox 4">
            <a:extLst>
              <a:ext uri="{FF2B5EF4-FFF2-40B4-BE49-F238E27FC236}">
                <a16:creationId xmlns:a16="http://schemas.microsoft.com/office/drawing/2014/main" id="{D8E89233-48DB-2B22-FAEA-ACC34C8475E2}"/>
              </a:ext>
            </a:extLst>
          </p:cNvPr>
          <p:cNvSpPr txBox="1"/>
          <p:nvPr/>
        </p:nvSpPr>
        <p:spPr>
          <a:xfrm>
            <a:off x="751840" y="4358640"/>
            <a:ext cx="9418320" cy="1785297"/>
          </a:xfrm>
          <a:prstGeom prst="rect">
            <a:avLst/>
          </a:prstGeom>
          <a:noFill/>
        </p:spPr>
        <p:txBody>
          <a:bodyPr wrap="square" rtlCol="0">
            <a:spAutoFit/>
          </a:bodyPr>
          <a:lstStyle/>
          <a:p>
            <a:pPr>
              <a:lnSpc>
                <a:spcPct val="150000"/>
              </a:lnSpc>
            </a:pPr>
            <a:r>
              <a:rPr lang="en-US" sz="1500" dirty="0">
                <a:latin typeface="Comic Sans MS" panose="030F0702030302020204" pitchFamily="66" charset="0"/>
              </a:rPr>
              <a:t>8. </a:t>
            </a:r>
            <a:r>
              <a:rPr lang="en-US" sz="1500" b="1" dirty="0">
                <a:latin typeface="Comic Sans MS" panose="030F0702030302020204" pitchFamily="66" charset="0"/>
              </a:rPr>
              <a:t>Using the Key influencers, what influences sum of is_fraud to increase? </a:t>
            </a:r>
          </a:p>
          <a:p>
            <a:pPr>
              <a:lnSpc>
                <a:spcPct val="150000"/>
              </a:lnSpc>
            </a:pPr>
            <a:r>
              <a:rPr lang="en-US" sz="1500" dirty="0">
                <a:latin typeface="Comic Sans MS" panose="030F0702030302020204" pitchFamily="66" charset="0"/>
              </a:rPr>
              <a:t>When category is </a:t>
            </a:r>
            <a:r>
              <a:rPr lang="en-US" sz="1500" dirty="0" err="1">
                <a:latin typeface="Comic Sans MS" panose="030F0702030302020204" pitchFamily="66" charset="0"/>
              </a:rPr>
              <a:t>grocery_pos</a:t>
            </a:r>
            <a:r>
              <a:rPr lang="en-US" sz="1500" dirty="0">
                <a:latin typeface="Comic Sans MS" panose="030F0702030302020204" pitchFamily="66" charset="0"/>
              </a:rPr>
              <a:t>, the average sum of is_fraud increases by 25.99, while category is </a:t>
            </a:r>
            <a:r>
              <a:rPr lang="en-US" sz="1500" dirty="0" err="1">
                <a:latin typeface="Comic Sans MS" panose="030F0702030302020204" pitchFamily="66" charset="0"/>
              </a:rPr>
              <a:t>shopping_net</a:t>
            </a:r>
            <a:r>
              <a:rPr lang="en-US" sz="1500" dirty="0">
                <a:latin typeface="Comic Sans MS" panose="030F0702030302020204" pitchFamily="66" charset="0"/>
              </a:rPr>
              <a:t>, the average sum of is_fraud increases by 25.35, also when the category is </a:t>
            </a:r>
            <a:r>
              <a:rPr lang="en-US" sz="1500" dirty="0" err="1">
                <a:latin typeface="Comic Sans MS" panose="030F0702030302020204" pitchFamily="66" charset="0"/>
              </a:rPr>
              <a:t>misc_net</a:t>
            </a:r>
            <a:r>
              <a:rPr lang="en-US" sz="1500" dirty="0">
                <a:latin typeface="Comic Sans MS" panose="030F0702030302020204" pitchFamily="66" charset="0"/>
              </a:rPr>
              <a:t>, the average sum of is_fraud increases by 8.16 and when the category is </a:t>
            </a:r>
            <a:r>
              <a:rPr lang="en-US" sz="1500" dirty="0" err="1">
                <a:latin typeface="Comic Sans MS" panose="030F0702030302020204" pitchFamily="66" charset="0"/>
              </a:rPr>
              <a:t>shopping_pos</a:t>
            </a:r>
            <a:r>
              <a:rPr lang="en-US" sz="1500" dirty="0">
                <a:latin typeface="Comic Sans MS" panose="030F0702030302020204" pitchFamily="66" charset="0"/>
              </a:rPr>
              <a:t>, the average sum of is_fraud increases by 6.61. </a:t>
            </a:r>
            <a:endParaRPr lang="en-NG" sz="1500" dirty="0">
              <a:latin typeface="Comic Sans MS" panose="030F0702030302020204" pitchFamily="66" charset="0"/>
            </a:endParaRPr>
          </a:p>
        </p:txBody>
      </p:sp>
    </p:spTree>
    <p:extLst>
      <p:ext uri="{BB962C8B-B14F-4D97-AF65-F5344CB8AC3E}">
        <p14:creationId xmlns:p14="http://schemas.microsoft.com/office/powerpoint/2010/main" val="1377313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C20D39-E52E-C8E5-CB8D-5706AB16E76E}"/>
              </a:ext>
            </a:extLst>
          </p:cNvPr>
          <p:cNvSpPr txBox="1"/>
          <p:nvPr/>
        </p:nvSpPr>
        <p:spPr>
          <a:xfrm>
            <a:off x="579120" y="477520"/>
            <a:ext cx="10688320" cy="2818785"/>
          </a:xfrm>
          <a:prstGeom prst="rect">
            <a:avLst/>
          </a:prstGeom>
          <a:noFill/>
        </p:spPr>
        <p:txBody>
          <a:bodyPr wrap="square" rtlCol="0">
            <a:spAutoFit/>
          </a:bodyPr>
          <a:lstStyle/>
          <a:p>
            <a:pPr>
              <a:lnSpc>
                <a:spcPct val="150000"/>
              </a:lnSpc>
            </a:pPr>
            <a:r>
              <a:rPr lang="en-US" sz="1500" b="1" i="0" dirty="0">
                <a:solidFill>
                  <a:srgbClr val="0D0D0D"/>
                </a:solidFill>
                <a:effectLst/>
                <a:latin typeface="Cambria" panose="02040503050406030204" pitchFamily="18" charset="0"/>
                <a:ea typeface="Cambria" panose="02040503050406030204" pitchFamily="18" charset="0"/>
              </a:rPr>
              <a:t>9. How does the average transaction amount vary throughout the day and month?</a:t>
            </a:r>
          </a:p>
          <a:p>
            <a:pPr>
              <a:lnSpc>
                <a:spcPct val="150000"/>
              </a:lnSpc>
            </a:pPr>
            <a:r>
              <a:rPr lang="en-US" sz="1500" b="0" i="0" dirty="0">
                <a:solidFill>
                  <a:srgbClr val="252423"/>
                </a:solidFill>
                <a:effectLst/>
                <a:latin typeface="Cambria" panose="02040503050406030204" pitchFamily="18" charset="0"/>
                <a:ea typeface="Cambria" panose="02040503050406030204" pitchFamily="18" charset="0"/>
              </a:rPr>
              <a:t>The </a:t>
            </a:r>
            <a:r>
              <a:rPr lang="en-US" sz="1500" dirty="0">
                <a:solidFill>
                  <a:srgbClr val="252423"/>
                </a:solidFill>
                <a:latin typeface="Cambria" panose="02040503050406030204" pitchFamily="18" charset="0"/>
                <a:ea typeface="Cambria" panose="02040503050406030204" pitchFamily="18" charset="0"/>
              </a:rPr>
              <a:t>line chart was used in visualizing these columns. </a:t>
            </a:r>
            <a:r>
              <a:rPr lang="en-US" sz="1500" b="0" i="0" dirty="0">
                <a:solidFill>
                  <a:srgbClr val="252423"/>
                </a:solidFill>
                <a:effectLst/>
                <a:latin typeface="Cambria" panose="02040503050406030204" pitchFamily="18" charset="0"/>
                <a:ea typeface="Cambria" panose="02040503050406030204" pitchFamily="18" charset="0"/>
              </a:rPr>
              <a:t>Average of amt trended down, resulting in a 0.10% decrease between Tuesday, January 1, 2019 and Thursday, January 31, 2019.﻿﻿ ﻿﻿ ﻿﻿Average of amt started trending up on Saturday, January 26, 2019, rising by 1.94% (1.36) in 4 days.﻿﻿ ﻿﻿Average of amt jumped from 69.99 to 71.34 during its steepest incline between Saturday, January 26, 2019 and Wednesday, January 30, 2019.﻿﻿ ﻿﻿ ﻿</a:t>
            </a:r>
          </a:p>
          <a:p>
            <a:pPr>
              <a:lnSpc>
                <a:spcPct val="150000"/>
              </a:lnSpc>
            </a:pPr>
            <a:br>
              <a:rPr lang="en-US" sz="1500" b="0" i="0" dirty="0">
                <a:solidFill>
                  <a:srgbClr val="252423"/>
                </a:solidFill>
                <a:effectLst/>
                <a:latin typeface="Cambria" panose="02040503050406030204" pitchFamily="18" charset="0"/>
                <a:ea typeface="Cambria" panose="02040503050406030204" pitchFamily="18" charset="0"/>
              </a:rPr>
            </a:br>
            <a:r>
              <a:rPr lang="en-US" sz="1500" b="0" i="0" dirty="0">
                <a:solidFill>
                  <a:srgbClr val="252423"/>
                </a:solidFill>
                <a:effectLst/>
                <a:latin typeface="Cambria" panose="02040503050406030204" pitchFamily="18" charset="0"/>
                <a:ea typeface="Cambria" panose="02040503050406030204" pitchFamily="18" charset="0"/>
              </a:rPr>
              <a:t>﻿At 71.42, February had the highest Average of amt and was 3.17% higher than August, which had the lowest Average of amt at 69.22.﻿﻿ ﻿Across all 12 Month, Average of amt ranged from 69.22 to 71.42.﻿﻿ ﻿﻿ ﻿</a:t>
            </a:r>
            <a:endParaRPr lang="en-NG" sz="1500"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2510EAD1-7527-81D1-C966-FCF8FBD46D19}"/>
              </a:ext>
            </a:extLst>
          </p:cNvPr>
          <p:cNvSpPr txBox="1"/>
          <p:nvPr/>
        </p:nvSpPr>
        <p:spPr>
          <a:xfrm>
            <a:off x="934720" y="3576320"/>
            <a:ext cx="9712960" cy="2129750"/>
          </a:xfrm>
          <a:prstGeom prst="rect">
            <a:avLst/>
          </a:prstGeom>
          <a:noFill/>
        </p:spPr>
        <p:txBody>
          <a:bodyPr wrap="square" rtlCol="0">
            <a:spAutoFit/>
          </a:bodyPr>
          <a:lstStyle/>
          <a:p>
            <a:pPr>
              <a:lnSpc>
                <a:spcPct val="150000"/>
              </a:lnSpc>
            </a:pPr>
            <a:r>
              <a:rPr lang="en-US" sz="1500" dirty="0">
                <a:latin typeface="Comic Sans MS" panose="030F0702030302020204" pitchFamily="66" charset="0"/>
              </a:rPr>
              <a:t>10. What is the distribution of is_fraud by job?</a:t>
            </a:r>
          </a:p>
          <a:p>
            <a:pPr>
              <a:lnSpc>
                <a:spcPct val="150000"/>
              </a:lnSpc>
            </a:pPr>
            <a:br>
              <a:rPr lang="en-US" sz="1500" b="0" i="0" dirty="0">
                <a:solidFill>
                  <a:srgbClr val="252423"/>
                </a:solidFill>
                <a:effectLst/>
                <a:latin typeface="Comic Sans MS" panose="030F0702030302020204" pitchFamily="66" charset="0"/>
              </a:rPr>
            </a:br>
            <a:r>
              <a:rPr lang="en-US" sz="1500" b="0" i="0" dirty="0">
                <a:solidFill>
                  <a:srgbClr val="252423"/>
                </a:solidFill>
                <a:effectLst/>
                <a:latin typeface="Comic Sans MS" panose="030F0702030302020204" pitchFamily="66" charset="0"/>
              </a:rPr>
              <a:t>﻿At 62, Materials engineer had the highest Sum of is_fraud and was 24.00% higher than Surveyor, land/geomatics, which had the lowest Sum of is_fraud at 50.﻿﻿ ﻿Materials engineer accounted for 22.79% of Sum of is_fraud.﻿﻿ ﻿﻿</a:t>
            </a:r>
            <a:r>
              <a:rPr lang="en-US" sz="1500" dirty="0">
                <a:solidFill>
                  <a:srgbClr val="252423"/>
                </a:solidFill>
                <a:latin typeface="Comic Sans MS" panose="030F0702030302020204" pitchFamily="66" charset="0"/>
              </a:rPr>
              <a:t>Filtering through the jobs and using the top </a:t>
            </a:r>
            <a:r>
              <a:rPr lang="en-US" sz="1500" b="0" i="0" dirty="0">
                <a:solidFill>
                  <a:srgbClr val="252423"/>
                </a:solidFill>
                <a:effectLst/>
                <a:latin typeface="Comic Sans MS" panose="030F0702030302020204" pitchFamily="66" charset="0"/>
              </a:rPr>
              <a:t>5 jobs, the Sum of is_fraud ranged from 50 to 62.﻿﻿ ﻿﻿ ﻿</a:t>
            </a:r>
            <a:endParaRPr lang="en-NG" sz="1500" dirty="0">
              <a:latin typeface="Comic Sans MS" panose="030F0702030302020204" pitchFamily="66" charset="0"/>
            </a:endParaRPr>
          </a:p>
        </p:txBody>
      </p:sp>
    </p:spTree>
    <p:extLst>
      <p:ext uri="{BB962C8B-B14F-4D97-AF65-F5344CB8AC3E}">
        <p14:creationId xmlns:p14="http://schemas.microsoft.com/office/powerpoint/2010/main" val="292823554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theme/theme1.xml><?xml version="1.0" encoding="utf-8"?>
<a:theme xmlns:a="http://schemas.openxmlformats.org/drawingml/2006/main" name="VanillaVTI">
  <a:themeElements>
    <a:clrScheme name="AnalogousFromLightSeedLeftStep">
      <a:dk1>
        <a:srgbClr val="000000"/>
      </a:dk1>
      <a:lt1>
        <a:srgbClr val="FFFFFF"/>
      </a:lt1>
      <a:dk2>
        <a:srgbClr val="312441"/>
      </a:dk2>
      <a:lt2>
        <a:srgbClr val="E2E8E6"/>
      </a:lt2>
      <a:accent1>
        <a:srgbClr val="EE6E96"/>
      </a:accent1>
      <a:accent2>
        <a:srgbClr val="EB4EC0"/>
      </a:accent2>
      <a:accent3>
        <a:srgbClr val="DC6EEE"/>
      </a:accent3>
      <a:accent4>
        <a:srgbClr val="924EEB"/>
      </a:accent4>
      <a:accent5>
        <a:srgbClr val="716EEE"/>
      </a:accent5>
      <a:accent6>
        <a:srgbClr val="4E8CEB"/>
      </a:accent6>
      <a:hlink>
        <a:srgbClr val="568F7D"/>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229</TotalTime>
  <Words>2160</Words>
  <Application>Microsoft Office PowerPoint</Application>
  <PresentationFormat>Widescreen</PresentationFormat>
  <Paragraphs>66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Cambria</vt:lpstr>
      <vt:lpstr>Comic Sans MS</vt:lpstr>
      <vt:lpstr>Neue Haas Grotesk Text Pro</vt:lpstr>
      <vt:lpstr>Söhne</vt:lpstr>
      <vt:lpstr>VanillaVTI</vt:lpstr>
      <vt:lpstr>A Fraud Prediction Project </vt:lpstr>
      <vt:lpstr>Overview and Statement of the Problem</vt:lpstr>
      <vt:lpstr>PowerPoint Presentation</vt:lpstr>
      <vt:lpstr>PowerPoint Presentation</vt:lpstr>
      <vt:lpstr>PowerPoint Presentation</vt:lpstr>
      <vt:lpstr>Questions and Answers gotten from the data.</vt:lpstr>
      <vt:lpstr>PowerPoint Presentation</vt:lpstr>
      <vt:lpstr>PowerPoint Presentation</vt:lpstr>
      <vt:lpstr>PowerPoint Presentation</vt:lpstr>
      <vt:lpstr>Recommendations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Fraud Prediction Project </dc:title>
  <dc:creator>Mmenim-Abasi Udoh</dc:creator>
  <cp:lastModifiedBy>Mmenim-Abasi Udoh</cp:lastModifiedBy>
  <cp:revision>1</cp:revision>
  <dcterms:created xsi:type="dcterms:W3CDTF">2024-03-25T18:06:07Z</dcterms:created>
  <dcterms:modified xsi:type="dcterms:W3CDTF">2024-03-25T22:02:01Z</dcterms:modified>
</cp:coreProperties>
</file>